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306" r:id="rId2"/>
    <p:sldId id="256" r:id="rId3"/>
    <p:sldId id="283" r:id="rId4"/>
    <p:sldId id="284" r:id="rId5"/>
    <p:sldId id="285" r:id="rId6"/>
    <p:sldId id="286" r:id="rId7"/>
    <p:sldId id="288" r:id="rId8"/>
    <p:sldId id="289" r:id="rId9"/>
    <p:sldId id="290" r:id="rId10"/>
    <p:sldId id="291" r:id="rId11"/>
    <p:sldId id="305" r:id="rId12"/>
    <p:sldId id="292" r:id="rId13"/>
    <p:sldId id="293" r:id="rId14"/>
    <p:sldId id="294" r:id="rId15"/>
    <p:sldId id="296" r:id="rId16"/>
    <p:sldId id="297" r:id="rId17"/>
    <p:sldId id="298" r:id="rId18"/>
    <p:sldId id="299" r:id="rId19"/>
    <p:sldId id="300" r:id="rId20"/>
    <p:sldId id="301" r:id="rId21"/>
    <p:sldId id="302" r:id="rId22"/>
    <p:sldId id="303" r:id="rId23"/>
    <p:sldId id="304" r:id="rId24"/>
    <p:sldId id="30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034D3D-DDE4-4677-B968-F56AFE36FA76}" type="datetimeFigureOut">
              <a:rPr lang="en-US" smtClean="0"/>
              <a:t>10/25/2013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2358C7-8BA5-466A-A3BA-491BB06E6003}" type="slidenum">
              <a:rPr lang="en-US" smtClean="0"/>
              <a:t>‹#›</a:t>
            </a:fld>
            <a:endParaRPr lang="en-US"/>
          </a:p>
        </p:txBody>
      </p:sp>
    </p:spTree>
    <p:extLst>
      <p:ext uri="{BB962C8B-B14F-4D97-AF65-F5344CB8AC3E}">
        <p14:creationId xmlns:p14="http://schemas.microsoft.com/office/powerpoint/2010/main" val="3371761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238964159"/>
      </p:ext>
    </p:extLst>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92135734"/>
      </p:ext>
    </p:extLst>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9574283"/>
      </p:ext>
    </p:extLst>
  </p:cSld>
  <p:clrMapOvr>
    <a:masterClrMapping/>
  </p:clrMapOvr>
  <p:transition spd="slow">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84259418"/>
      </p:ext>
    </p:extLst>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77687420"/>
      </p:ext>
    </p:extLst>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13273046"/>
      </p:ext>
    </p:extLst>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73912409"/>
      </p:ext>
    </p:extLst>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14992285"/>
      </p:ext>
    </p:extLst>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401514482"/>
      </p:ext>
    </p:extLst>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0855657"/>
      </p:ext>
    </p:extLst>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17750140"/>
      </p:ext>
    </p:extLst>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75699367"/>
      </p:ext>
    </p:extLst>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6983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ransition spd="slow">
    <p:wipe dir="d"/>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2461200"/>
      </p:ext>
    </p:extLst>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5601533"/>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Why</a:t>
            </a:r>
            <a:r>
              <a:rPr lang="en-US" sz="4000" b="1" dirty="0" smtClean="0">
                <a:latin typeface="Papyrus" panose="03070502060502030205" pitchFamily="66" charset="0"/>
                <a:cs typeface="JasmineUPC" panose="02020603050405020304" pitchFamily="18" charset="-34"/>
              </a:rPr>
              <a:t> </a:t>
            </a:r>
            <a:r>
              <a:rPr lang="en-US" sz="4000" b="1" dirty="0">
                <a:latin typeface="Papyrus" panose="03070502060502030205" pitchFamily="66" charset="0"/>
                <a:cs typeface="JasmineUPC" panose="02020603050405020304" pitchFamily="18" charset="-34"/>
              </a:rPr>
              <a:t>we believe…</a:t>
            </a:r>
          </a:p>
          <a:p>
            <a:pPr lvl="0"/>
            <a:endParaRPr lang="en-US" sz="1000" b="1" dirty="0" smtClean="0">
              <a:latin typeface="Calibri" panose="020F0502020204030204" pitchFamily="34" charset="0"/>
            </a:endParaRPr>
          </a:p>
          <a:p>
            <a:pPr lvl="0"/>
            <a:r>
              <a:rPr lang="en-US" sz="3600" b="1" dirty="0" smtClean="0">
                <a:solidFill>
                  <a:schemeClr val="accent2">
                    <a:lumMod val="75000"/>
                  </a:schemeClr>
                </a:solidFill>
                <a:latin typeface="Calibri" panose="020F0502020204030204" pitchFamily="34" charset="0"/>
              </a:rPr>
              <a:t>1. Church tradition extending back to apostles</a:t>
            </a:r>
          </a:p>
          <a:p>
            <a:pPr lvl="0"/>
            <a:r>
              <a:rPr lang="en-US" sz="3600" b="1" dirty="0" smtClean="0">
                <a:solidFill>
                  <a:schemeClr val="accent2">
                    <a:lumMod val="75000"/>
                  </a:schemeClr>
                </a:solidFill>
                <a:latin typeface="Calibri" panose="020F0502020204030204" pitchFamily="34" charset="0"/>
              </a:rPr>
              <a:t>2. Experience</a:t>
            </a:r>
          </a:p>
          <a:p>
            <a:pPr lvl="0"/>
            <a:r>
              <a:rPr lang="en-US" sz="3600" b="1" dirty="0" smtClean="0">
                <a:solidFill>
                  <a:schemeClr val="accent2">
                    <a:lumMod val="75000"/>
                  </a:schemeClr>
                </a:solidFill>
                <a:latin typeface="Calibri" panose="020F0502020204030204" pitchFamily="34" charset="0"/>
              </a:rPr>
              <a:t>3. Reason</a:t>
            </a:r>
          </a:p>
          <a:p>
            <a:pPr lvl="0"/>
            <a:r>
              <a:rPr lang="en-US" sz="3600" b="1" dirty="0" smtClean="0">
                <a:solidFill>
                  <a:schemeClr val="accent2">
                    <a:lumMod val="75000"/>
                  </a:schemeClr>
                </a:solidFill>
                <a:latin typeface="Calibri" panose="020F0502020204030204" pitchFamily="34" charset="0"/>
              </a:rPr>
              <a:t>4. Bible’s testimony of itself</a:t>
            </a:r>
            <a:endParaRPr lang="en-US" sz="3600" b="1" dirty="0">
              <a:solidFill>
                <a:schemeClr val="accent2">
                  <a:lumMod val="75000"/>
                </a:schemeClr>
              </a:solidFill>
              <a:latin typeface="Calibri" panose="020F0502020204030204" pitchFamily="34" charset="0"/>
            </a:endParaRPr>
          </a:p>
          <a:p>
            <a:pPr lvl="0"/>
            <a:endParaRPr lang="en-US" sz="2000" b="1" dirty="0" smtClean="0">
              <a:latin typeface="Calibri" panose="020F0502020204030204" pitchFamily="34" charset="0"/>
            </a:endParaRPr>
          </a:p>
          <a:p>
            <a:pPr lvl="0"/>
            <a:r>
              <a:rPr lang="en-US" sz="3600" b="1" dirty="0">
                <a:latin typeface="Calibri" panose="020F0502020204030204" pitchFamily="34" charset="0"/>
              </a:rPr>
              <a:t>Jeremiah 30.1-2 </a:t>
            </a:r>
            <a:r>
              <a:rPr lang="en-US" sz="3600" b="1" dirty="0" smtClean="0">
                <a:latin typeface="Calibri" panose="020F0502020204030204" pitchFamily="34" charset="0"/>
              </a:rPr>
              <a:t>NIV: </a:t>
            </a:r>
            <a:r>
              <a:rPr lang="en-US" sz="3600" b="1" dirty="0">
                <a:latin typeface="Calibri" panose="020F0502020204030204" pitchFamily="34" charset="0"/>
              </a:rPr>
              <a:t>“This is the word that came to Jeremiah from the LORD:  ‘This is what the LORD, the God of Israel, says: “Write in a book all the words I have spoken to you.”’”</a:t>
            </a:r>
          </a:p>
        </p:txBody>
      </p:sp>
    </p:spTree>
    <p:extLst>
      <p:ext uri="{BB962C8B-B14F-4D97-AF65-F5344CB8AC3E}">
        <p14:creationId xmlns:p14="http://schemas.microsoft.com/office/powerpoint/2010/main" val="3870964110"/>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6955750"/>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Why</a:t>
            </a:r>
            <a:r>
              <a:rPr lang="en-US" sz="4000" b="1" dirty="0" smtClean="0">
                <a:latin typeface="Papyrus" panose="03070502060502030205" pitchFamily="66" charset="0"/>
                <a:cs typeface="JasmineUPC" panose="02020603050405020304" pitchFamily="18" charset="-34"/>
              </a:rPr>
              <a:t> </a:t>
            </a:r>
            <a:r>
              <a:rPr lang="en-US" sz="4000" b="1" dirty="0">
                <a:latin typeface="Papyrus" panose="03070502060502030205" pitchFamily="66" charset="0"/>
                <a:cs typeface="JasmineUPC" panose="02020603050405020304" pitchFamily="18" charset="-34"/>
              </a:rPr>
              <a:t>we believe…</a:t>
            </a:r>
          </a:p>
          <a:p>
            <a:pPr lvl="0"/>
            <a:endParaRPr lang="en-US" sz="1000" b="1" dirty="0" smtClean="0">
              <a:latin typeface="Calibri" panose="020F0502020204030204" pitchFamily="34" charset="0"/>
            </a:endParaRPr>
          </a:p>
          <a:p>
            <a:pPr lvl="0"/>
            <a:r>
              <a:rPr lang="en-US" sz="3600" b="1" dirty="0" smtClean="0">
                <a:solidFill>
                  <a:schemeClr val="accent2">
                    <a:lumMod val="75000"/>
                  </a:schemeClr>
                </a:solidFill>
                <a:latin typeface="Calibri" panose="020F0502020204030204" pitchFamily="34" charset="0"/>
              </a:rPr>
              <a:t>1. Church tradition extending back to apostles</a:t>
            </a:r>
          </a:p>
          <a:p>
            <a:pPr lvl="0"/>
            <a:r>
              <a:rPr lang="en-US" sz="3600" b="1" dirty="0" smtClean="0">
                <a:solidFill>
                  <a:schemeClr val="accent2">
                    <a:lumMod val="75000"/>
                  </a:schemeClr>
                </a:solidFill>
                <a:latin typeface="Calibri" panose="020F0502020204030204" pitchFamily="34" charset="0"/>
              </a:rPr>
              <a:t>2. Experience</a:t>
            </a:r>
          </a:p>
          <a:p>
            <a:pPr lvl="0"/>
            <a:r>
              <a:rPr lang="en-US" sz="3600" b="1" dirty="0" smtClean="0">
                <a:solidFill>
                  <a:schemeClr val="accent2">
                    <a:lumMod val="75000"/>
                  </a:schemeClr>
                </a:solidFill>
                <a:latin typeface="Calibri" panose="020F0502020204030204" pitchFamily="34" charset="0"/>
              </a:rPr>
              <a:t>3. Reason</a:t>
            </a:r>
          </a:p>
          <a:p>
            <a:pPr lvl="0"/>
            <a:r>
              <a:rPr lang="en-US" sz="3600" b="1" dirty="0" smtClean="0">
                <a:solidFill>
                  <a:schemeClr val="accent2">
                    <a:lumMod val="75000"/>
                  </a:schemeClr>
                </a:solidFill>
                <a:latin typeface="Calibri" panose="020F0502020204030204" pitchFamily="34" charset="0"/>
              </a:rPr>
              <a:t>4. Bible’s testimony of itself</a:t>
            </a:r>
            <a:endParaRPr lang="en-US" sz="3600" b="1" dirty="0">
              <a:solidFill>
                <a:schemeClr val="accent2">
                  <a:lumMod val="75000"/>
                </a:schemeClr>
              </a:solidFill>
              <a:latin typeface="Calibri" panose="020F0502020204030204" pitchFamily="34" charset="0"/>
            </a:endParaRPr>
          </a:p>
          <a:p>
            <a:pPr lvl="0"/>
            <a:endParaRPr lang="en-US" sz="2000" b="1" dirty="0" smtClean="0">
              <a:latin typeface="Calibri" panose="020F0502020204030204" pitchFamily="34" charset="0"/>
            </a:endParaRPr>
          </a:p>
          <a:p>
            <a:pPr lvl="0"/>
            <a:r>
              <a:rPr lang="en-US" sz="3600" b="1" dirty="0" smtClean="0">
                <a:latin typeface="Calibri" panose="020F0502020204030204" pitchFamily="34" charset="0"/>
              </a:rPr>
              <a:t>2 </a:t>
            </a:r>
            <a:r>
              <a:rPr lang="en-US" sz="3600" b="1" dirty="0">
                <a:latin typeface="Calibri" panose="020F0502020204030204" pitchFamily="34" charset="0"/>
              </a:rPr>
              <a:t>Peter 1.19-21 NET:  </a:t>
            </a:r>
            <a:r>
              <a:rPr lang="en-US" sz="3600" b="1" dirty="0" smtClean="0">
                <a:latin typeface="Calibri" panose="020F0502020204030204" pitchFamily="34" charset="0"/>
              </a:rPr>
              <a:t>“…Above </a:t>
            </a:r>
            <a:r>
              <a:rPr lang="en-US" sz="3600" b="1" dirty="0">
                <a:latin typeface="Calibri" panose="020F0502020204030204" pitchFamily="34" charset="0"/>
              </a:rPr>
              <a:t>all, you do well if you recognize this:  No prophecy of scripture ever comes about by the prophet's own imagination, for no prophecy was ever borne of human impulse; rather, </a:t>
            </a:r>
            <a:r>
              <a:rPr lang="en-US" sz="3600" b="1" u="sng" dirty="0">
                <a:latin typeface="Calibri" panose="020F0502020204030204" pitchFamily="34" charset="0"/>
              </a:rPr>
              <a:t>men carried along by the Holy Spirit spoke from God</a:t>
            </a:r>
            <a:r>
              <a:rPr lang="en-US" sz="3600" b="1" dirty="0">
                <a:latin typeface="Calibri" panose="020F0502020204030204" pitchFamily="34" charset="0"/>
              </a:rPr>
              <a:t>.”</a:t>
            </a:r>
          </a:p>
        </p:txBody>
      </p:sp>
    </p:spTree>
    <p:extLst>
      <p:ext uri="{BB962C8B-B14F-4D97-AF65-F5344CB8AC3E}">
        <p14:creationId xmlns:p14="http://schemas.microsoft.com/office/powerpoint/2010/main" val="4219215040"/>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6709529"/>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Why</a:t>
            </a:r>
            <a:r>
              <a:rPr lang="en-US" sz="4000" b="1" dirty="0" smtClean="0">
                <a:latin typeface="Papyrus" panose="03070502060502030205" pitchFamily="66" charset="0"/>
                <a:cs typeface="JasmineUPC" panose="02020603050405020304" pitchFamily="18" charset="-34"/>
              </a:rPr>
              <a:t> </a:t>
            </a:r>
            <a:r>
              <a:rPr lang="en-US" sz="4000" b="1" dirty="0">
                <a:latin typeface="Papyrus" panose="03070502060502030205" pitchFamily="66" charset="0"/>
                <a:cs typeface="JasmineUPC" panose="02020603050405020304" pitchFamily="18" charset="-34"/>
              </a:rPr>
              <a:t>we believe…</a:t>
            </a:r>
          </a:p>
          <a:p>
            <a:pPr lvl="0"/>
            <a:endParaRPr lang="en-US" sz="1000" b="1" dirty="0" smtClean="0">
              <a:latin typeface="Calibri" panose="020F0502020204030204" pitchFamily="34" charset="0"/>
            </a:endParaRPr>
          </a:p>
          <a:p>
            <a:pPr lvl="0"/>
            <a:r>
              <a:rPr lang="en-US" sz="3600" b="1" dirty="0" smtClean="0">
                <a:solidFill>
                  <a:schemeClr val="accent2">
                    <a:lumMod val="75000"/>
                  </a:schemeClr>
                </a:solidFill>
                <a:latin typeface="Calibri" panose="020F0502020204030204" pitchFamily="34" charset="0"/>
              </a:rPr>
              <a:t>1. Church tradition extending back to apostles</a:t>
            </a:r>
          </a:p>
          <a:p>
            <a:pPr lvl="0"/>
            <a:r>
              <a:rPr lang="en-US" sz="3600" b="1" dirty="0" smtClean="0">
                <a:solidFill>
                  <a:schemeClr val="accent2">
                    <a:lumMod val="75000"/>
                  </a:schemeClr>
                </a:solidFill>
                <a:latin typeface="Calibri" panose="020F0502020204030204" pitchFamily="34" charset="0"/>
              </a:rPr>
              <a:t>2. Experience</a:t>
            </a:r>
          </a:p>
          <a:p>
            <a:pPr lvl="0"/>
            <a:r>
              <a:rPr lang="en-US" sz="3600" b="1" dirty="0" smtClean="0">
                <a:solidFill>
                  <a:schemeClr val="accent2">
                    <a:lumMod val="75000"/>
                  </a:schemeClr>
                </a:solidFill>
                <a:latin typeface="Calibri" panose="020F0502020204030204" pitchFamily="34" charset="0"/>
              </a:rPr>
              <a:t>3. Reason</a:t>
            </a:r>
          </a:p>
          <a:p>
            <a:pPr lvl="0"/>
            <a:r>
              <a:rPr lang="en-US" sz="3600" b="1" dirty="0" smtClean="0">
                <a:solidFill>
                  <a:schemeClr val="accent2">
                    <a:lumMod val="75000"/>
                  </a:schemeClr>
                </a:solidFill>
                <a:latin typeface="Calibri" panose="020F0502020204030204" pitchFamily="34" charset="0"/>
              </a:rPr>
              <a:t>4. Bible’s testimony of itself</a:t>
            </a:r>
            <a:endParaRPr lang="en-US" sz="3600" b="1" dirty="0">
              <a:solidFill>
                <a:schemeClr val="accent2">
                  <a:lumMod val="75000"/>
                </a:schemeClr>
              </a:solidFill>
              <a:latin typeface="Calibri" panose="020F0502020204030204" pitchFamily="34" charset="0"/>
            </a:endParaRPr>
          </a:p>
          <a:p>
            <a:pPr lvl="0"/>
            <a:endParaRPr lang="en-US" sz="2000" b="1" dirty="0" smtClean="0">
              <a:latin typeface="Calibri" panose="020F0502020204030204" pitchFamily="34" charset="0"/>
            </a:endParaRPr>
          </a:p>
          <a:p>
            <a:pPr lvl="0"/>
            <a:r>
              <a:rPr lang="en-US" sz="3600" b="1" dirty="0">
                <a:latin typeface="Calibri" panose="020F0502020204030204" pitchFamily="34" charset="0"/>
              </a:rPr>
              <a:t>2 Timothy 3.14-17 NET:  </a:t>
            </a:r>
            <a:r>
              <a:rPr lang="en-US" sz="3600" b="1" dirty="0" smtClean="0">
                <a:latin typeface="Calibri" panose="020F0502020204030204" pitchFamily="34" charset="0"/>
              </a:rPr>
              <a:t>“… </a:t>
            </a:r>
            <a:r>
              <a:rPr lang="en-US" sz="3600" b="1" u="sng" dirty="0" smtClean="0">
                <a:latin typeface="Calibri" panose="020F0502020204030204" pitchFamily="34" charset="0"/>
              </a:rPr>
              <a:t>Every </a:t>
            </a:r>
            <a:r>
              <a:rPr lang="en-US" sz="3600" b="1" u="sng" dirty="0">
                <a:latin typeface="Calibri" panose="020F0502020204030204" pitchFamily="34" charset="0"/>
              </a:rPr>
              <a:t>scripture is inspired by God </a:t>
            </a:r>
            <a:r>
              <a:rPr lang="en-US" sz="3600" b="1" dirty="0">
                <a:latin typeface="Calibri" panose="020F0502020204030204" pitchFamily="34" charset="0"/>
              </a:rPr>
              <a:t>and useful for teaching, for reproof, for correction, and for training in righteousness, that the person dedicated to God may be capable and equipped for every good work.”</a:t>
            </a:r>
          </a:p>
        </p:txBody>
      </p:sp>
    </p:spTree>
    <p:extLst>
      <p:ext uri="{BB962C8B-B14F-4D97-AF65-F5344CB8AC3E}">
        <p14:creationId xmlns:p14="http://schemas.microsoft.com/office/powerpoint/2010/main" val="3152189318"/>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6155531"/>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Why</a:t>
            </a:r>
            <a:r>
              <a:rPr lang="en-US" sz="4000" b="1" dirty="0" smtClean="0">
                <a:latin typeface="Papyrus" panose="03070502060502030205" pitchFamily="66" charset="0"/>
                <a:cs typeface="JasmineUPC" panose="02020603050405020304" pitchFamily="18" charset="-34"/>
              </a:rPr>
              <a:t> </a:t>
            </a:r>
            <a:r>
              <a:rPr lang="en-US" sz="4000" b="1" dirty="0">
                <a:latin typeface="Papyrus" panose="03070502060502030205" pitchFamily="66" charset="0"/>
                <a:cs typeface="JasmineUPC" panose="02020603050405020304" pitchFamily="18" charset="-34"/>
              </a:rPr>
              <a:t>we believe…</a:t>
            </a:r>
          </a:p>
          <a:p>
            <a:pPr lvl="0"/>
            <a:endParaRPr lang="en-US" sz="1000" b="1" dirty="0" smtClean="0">
              <a:latin typeface="Calibri" panose="020F0502020204030204" pitchFamily="34" charset="0"/>
            </a:endParaRPr>
          </a:p>
          <a:p>
            <a:pPr lvl="0"/>
            <a:r>
              <a:rPr lang="en-US" sz="3600" b="1" dirty="0" smtClean="0">
                <a:solidFill>
                  <a:schemeClr val="accent2">
                    <a:lumMod val="75000"/>
                  </a:schemeClr>
                </a:solidFill>
                <a:latin typeface="Calibri" panose="020F0502020204030204" pitchFamily="34" charset="0"/>
              </a:rPr>
              <a:t>1. Church tradition extending back to apostles</a:t>
            </a:r>
          </a:p>
          <a:p>
            <a:pPr lvl="0"/>
            <a:r>
              <a:rPr lang="en-US" sz="3600" b="1" dirty="0" smtClean="0">
                <a:solidFill>
                  <a:schemeClr val="accent2">
                    <a:lumMod val="75000"/>
                  </a:schemeClr>
                </a:solidFill>
                <a:latin typeface="Calibri" panose="020F0502020204030204" pitchFamily="34" charset="0"/>
              </a:rPr>
              <a:t>2. Experience</a:t>
            </a:r>
          </a:p>
          <a:p>
            <a:pPr lvl="0"/>
            <a:r>
              <a:rPr lang="en-US" sz="3600" b="1" dirty="0" smtClean="0">
                <a:solidFill>
                  <a:schemeClr val="accent2">
                    <a:lumMod val="75000"/>
                  </a:schemeClr>
                </a:solidFill>
                <a:latin typeface="Calibri" panose="020F0502020204030204" pitchFamily="34" charset="0"/>
              </a:rPr>
              <a:t>3. Reason</a:t>
            </a:r>
          </a:p>
          <a:p>
            <a:pPr lvl="0"/>
            <a:r>
              <a:rPr lang="en-US" sz="3600" b="1" dirty="0" smtClean="0">
                <a:solidFill>
                  <a:schemeClr val="accent2">
                    <a:lumMod val="75000"/>
                  </a:schemeClr>
                </a:solidFill>
                <a:latin typeface="Calibri" panose="020F0502020204030204" pitchFamily="34" charset="0"/>
              </a:rPr>
              <a:t>4. Bible’s testimony of itself</a:t>
            </a:r>
            <a:endParaRPr lang="en-US" sz="3600" b="1" dirty="0">
              <a:solidFill>
                <a:schemeClr val="accent2">
                  <a:lumMod val="75000"/>
                </a:schemeClr>
              </a:solidFill>
              <a:latin typeface="Calibri" panose="020F0502020204030204" pitchFamily="34" charset="0"/>
            </a:endParaRPr>
          </a:p>
          <a:p>
            <a:pPr lvl="0"/>
            <a:endParaRPr lang="en-US" sz="2000" b="1" dirty="0" smtClean="0">
              <a:latin typeface="Calibri" panose="020F0502020204030204" pitchFamily="34" charset="0"/>
            </a:endParaRPr>
          </a:p>
          <a:p>
            <a:pPr lvl="0"/>
            <a:r>
              <a:rPr lang="en-US" sz="3600" b="1" dirty="0">
                <a:latin typeface="Calibri" panose="020F0502020204030204" pitchFamily="34" charset="0"/>
              </a:rPr>
              <a:t>2 Peter 3.15-16 NET:  </a:t>
            </a:r>
            <a:r>
              <a:rPr lang="en-US" sz="3600" b="1" dirty="0" smtClean="0">
                <a:latin typeface="Calibri" panose="020F0502020204030204" pitchFamily="34" charset="0"/>
              </a:rPr>
              <a:t>“Some </a:t>
            </a:r>
            <a:r>
              <a:rPr lang="en-US" sz="3600" b="1" dirty="0">
                <a:latin typeface="Calibri" panose="020F0502020204030204" pitchFamily="34" charset="0"/>
              </a:rPr>
              <a:t>things in these letters </a:t>
            </a:r>
            <a:r>
              <a:rPr lang="en-US" sz="3600" b="1" dirty="0" smtClean="0">
                <a:latin typeface="Calibri" panose="020F0502020204030204" pitchFamily="34" charset="0"/>
              </a:rPr>
              <a:t>[by Paul] are </a:t>
            </a:r>
            <a:r>
              <a:rPr lang="en-US" sz="3600" b="1" dirty="0">
                <a:latin typeface="Calibri" panose="020F0502020204030204" pitchFamily="34" charset="0"/>
              </a:rPr>
              <a:t>hard to understand, things the ignorant and unstable twist to their own destruction, as they also do </a:t>
            </a:r>
            <a:r>
              <a:rPr lang="en-US" sz="3600" b="1" u="sng" dirty="0">
                <a:latin typeface="Calibri" panose="020F0502020204030204" pitchFamily="34" charset="0"/>
              </a:rPr>
              <a:t>to the rest of the scriptures</a:t>
            </a:r>
            <a:r>
              <a:rPr lang="en-US" sz="3600" b="1" dirty="0">
                <a:latin typeface="Calibri" panose="020F0502020204030204" pitchFamily="34" charset="0"/>
              </a:rPr>
              <a:t>.”</a:t>
            </a:r>
          </a:p>
        </p:txBody>
      </p:sp>
    </p:spTree>
    <p:extLst>
      <p:ext uri="{BB962C8B-B14F-4D97-AF65-F5344CB8AC3E}">
        <p14:creationId xmlns:p14="http://schemas.microsoft.com/office/powerpoint/2010/main" val="2651050597"/>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6863417"/>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How</a:t>
            </a:r>
            <a:r>
              <a:rPr lang="en-US" sz="4000" b="1" dirty="0" smtClean="0">
                <a:latin typeface="Papyrus" panose="03070502060502030205" pitchFamily="66" charset="0"/>
                <a:cs typeface="JasmineUPC" panose="02020603050405020304" pitchFamily="18" charset="-34"/>
              </a:rPr>
              <a:t> it worked…</a:t>
            </a:r>
            <a:endParaRPr lang="en-US" sz="4000" b="1" dirty="0">
              <a:latin typeface="Papyrus" panose="03070502060502030205" pitchFamily="66" charset="0"/>
              <a:cs typeface="JasmineUPC" panose="02020603050405020304" pitchFamily="18" charset="-34"/>
            </a:endParaRPr>
          </a:p>
          <a:p>
            <a:pPr lvl="0"/>
            <a:endParaRPr lang="en-US" sz="2000" b="1" dirty="0" smtClean="0">
              <a:solidFill>
                <a:schemeClr val="accent2">
                  <a:lumMod val="75000"/>
                </a:schemeClr>
              </a:solidFill>
              <a:latin typeface="Calibri" panose="020F0502020204030204" pitchFamily="34" charset="0"/>
            </a:endParaRPr>
          </a:p>
          <a:p>
            <a:pPr lvl="0"/>
            <a:r>
              <a:rPr lang="en-US" sz="3600" b="1" dirty="0" smtClean="0">
                <a:solidFill>
                  <a:schemeClr val="accent2">
                    <a:lumMod val="75000"/>
                  </a:schemeClr>
                </a:solidFill>
                <a:latin typeface="Calibri" panose="020F0502020204030204" pitchFamily="34" charset="0"/>
              </a:rPr>
              <a:t>The Holy Spirit worked through human authors</a:t>
            </a:r>
          </a:p>
          <a:p>
            <a:pPr lvl="0"/>
            <a:endParaRPr lang="en-US" sz="2000" b="1" dirty="0" smtClean="0">
              <a:latin typeface="Calibri" panose="020F0502020204030204" pitchFamily="34" charset="0"/>
            </a:endParaRPr>
          </a:p>
          <a:p>
            <a:pPr lvl="0"/>
            <a:r>
              <a:rPr lang="en-US" sz="3600" b="1" dirty="0">
                <a:latin typeface="Calibri" panose="020F0502020204030204" pitchFamily="34" charset="0"/>
              </a:rPr>
              <a:t>Acts 1.16 NET:  [Peter speaking] “Brothers, the scripture had to be fulfilled that </a:t>
            </a:r>
            <a:r>
              <a:rPr lang="en-US" sz="3600" b="1" u="sng" dirty="0">
                <a:latin typeface="Calibri" panose="020F0502020204030204" pitchFamily="34" charset="0"/>
              </a:rPr>
              <a:t>the Holy Spirit foretold</a:t>
            </a:r>
            <a:r>
              <a:rPr lang="en-US" sz="3600" b="1" dirty="0">
                <a:latin typeface="Calibri" panose="020F0502020204030204" pitchFamily="34" charset="0"/>
              </a:rPr>
              <a:t> </a:t>
            </a:r>
            <a:r>
              <a:rPr lang="en-US" sz="3600" b="1" i="1" dirty="0">
                <a:latin typeface="Calibri" panose="020F0502020204030204" pitchFamily="34" charset="0"/>
              </a:rPr>
              <a:t>through David</a:t>
            </a:r>
            <a:r>
              <a:rPr lang="en-US" sz="3600" b="1" dirty="0">
                <a:latin typeface="Calibri" panose="020F0502020204030204" pitchFamily="34" charset="0"/>
              </a:rPr>
              <a:t> concerning Judas– who became the guide for those who arrested Jesus</a:t>
            </a:r>
            <a:r>
              <a:rPr lang="en-US" sz="3600" b="1" dirty="0" smtClean="0">
                <a:latin typeface="Calibri" panose="020F0502020204030204" pitchFamily="34" charset="0"/>
              </a:rPr>
              <a:t>…”</a:t>
            </a:r>
          </a:p>
          <a:p>
            <a:pPr lvl="0"/>
            <a:endParaRPr lang="en-US" sz="2000" b="1" dirty="0">
              <a:latin typeface="Calibri" panose="020F0502020204030204" pitchFamily="34" charset="0"/>
            </a:endParaRPr>
          </a:p>
          <a:p>
            <a:pPr lvl="0"/>
            <a:r>
              <a:rPr lang="en-US" sz="3600" b="1" dirty="0">
                <a:latin typeface="Calibri" panose="020F0502020204030204" pitchFamily="34" charset="0"/>
              </a:rPr>
              <a:t>Romans 1.2 NET:  “This gospel </a:t>
            </a:r>
            <a:r>
              <a:rPr lang="en-US" sz="3600" b="1" u="sng" dirty="0">
                <a:latin typeface="Calibri" panose="020F0502020204030204" pitchFamily="34" charset="0"/>
              </a:rPr>
              <a:t>he</a:t>
            </a:r>
            <a:r>
              <a:rPr lang="en-US" sz="3600" b="1" dirty="0">
                <a:latin typeface="Calibri" panose="020F0502020204030204" pitchFamily="34" charset="0"/>
              </a:rPr>
              <a:t> [God] </a:t>
            </a:r>
            <a:r>
              <a:rPr lang="en-US" sz="3600" b="1" u="sng" dirty="0">
                <a:latin typeface="Calibri" panose="020F0502020204030204" pitchFamily="34" charset="0"/>
              </a:rPr>
              <a:t>promised</a:t>
            </a:r>
            <a:r>
              <a:rPr lang="en-US" sz="3600" b="1" dirty="0">
                <a:latin typeface="Calibri" panose="020F0502020204030204" pitchFamily="34" charset="0"/>
              </a:rPr>
              <a:t> beforehand </a:t>
            </a:r>
            <a:r>
              <a:rPr lang="en-US" sz="3600" b="1" i="1" dirty="0">
                <a:latin typeface="Calibri" panose="020F0502020204030204" pitchFamily="34" charset="0"/>
              </a:rPr>
              <a:t>through his prophets</a:t>
            </a:r>
            <a:r>
              <a:rPr lang="en-US" sz="3600" b="1" dirty="0">
                <a:latin typeface="Calibri" panose="020F0502020204030204" pitchFamily="34" charset="0"/>
              </a:rPr>
              <a:t> in the holy scriptures…”</a:t>
            </a:r>
          </a:p>
        </p:txBody>
      </p:sp>
    </p:spTree>
    <p:extLst>
      <p:ext uri="{BB962C8B-B14F-4D97-AF65-F5344CB8AC3E}">
        <p14:creationId xmlns:p14="http://schemas.microsoft.com/office/powerpoint/2010/main" val="2151362786"/>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1815882"/>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How</a:t>
            </a:r>
            <a:r>
              <a:rPr lang="en-US" sz="4000" b="1" dirty="0" smtClean="0">
                <a:latin typeface="Papyrus" panose="03070502060502030205" pitchFamily="66" charset="0"/>
                <a:cs typeface="JasmineUPC" panose="02020603050405020304" pitchFamily="18" charset="-34"/>
              </a:rPr>
              <a:t> it worked…</a:t>
            </a:r>
            <a:endParaRPr lang="en-US" sz="4000" b="1" dirty="0">
              <a:latin typeface="Papyrus" panose="03070502060502030205" pitchFamily="66" charset="0"/>
              <a:cs typeface="JasmineUPC" panose="02020603050405020304" pitchFamily="18" charset="-34"/>
            </a:endParaRPr>
          </a:p>
          <a:p>
            <a:pPr lvl="0"/>
            <a:r>
              <a:rPr lang="en-US" sz="3600" b="1" dirty="0">
                <a:solidFill>
                  <a:schemeClr val="accent2">
                    <a:lumMod val="75000"/>
                  </a:schemeClr>
                </a:solidFill>
                <a:latin typeface="Calibri" panose="020F0502020204030204" pitchFamily="34" charset="0"/>
              </a:rPr>
              <a:t>The Holy Spirit worked through human authors</a:t>
            </a:r>
          </a:p>
          <a:p>
            <a:pPr lvl="0"/>
            <a:r>
              <a:rPr lang="en-US" sz="3600" b="1" dirty="0" smtClean="0">
                <a:solidFill>
                  <a:schemeClr val="accent2">
                    <a:lumMod val="75000"/>
                  </a:schemeClr>
                </a:solidFill>
                <a:latin typeface="Calibri" panose="020F0502020204030204" pitchFamily="34" charset="0"/>
              </a:rPr>
              <a:t>God inspired every verse, all the content</a:t>
            </a:r>
            <a:endParaRPr lang="en-US" sz="3600" b="1" dirty="0">
              <a:solidFill>
                <a:schemeClr val="accent2">
                  <a:lumMod val="75000"/>
                </a:schemeClr>
              </a:solidFill>
              <a:latin typeface="Calibri" panose="020F0502020204030204" pitchFamily="34" charset="0"/>
            </a:endParaRPr>
          </a:p>
        </p:txBody>
      </p:sp>
      <p:grpSp>
        <p:nvGrpSpPr>
          <p:cNvPr id="3" name="Group 2"/>
          <p:cNvGrpSpPr/>
          <p:nvPr/>
        </p:nvGrpSpPr>
        <p:grpSpPr>
          <a:xfrm>
            <a:off x="90629" y="2607253"/>
            <a:ext cx="7359650" cy="4143375"/>
            <a:chOff x="412750" y="1724025"/>
            <a:chExt cx="7359650" cy="4143375"/>
          </a:xfrm>
        </p:grpSpPr>
        <p:sp>
          <p:nvSpPr>
            <p:cNvPr id="4" name="AutoShape 32"/>
            <p:cNvSpPr>
              <a:spLocks noChangeArrowheads="1"/>
            </p:cNvSpPr>
            <p:nvPr/>
          </p:nvSpPr>
          <p:spPr bwMode="auto">
            <a:xfrm>
              <a:off x="5257800" y="4038600"/>
              <a:ext cx="2514600" cy="1685925"/>
            </a:xfrm>
            <a:prstGeom prst="horizontalScroll">
              <a:avLst>
                <a:gd name="adj" fmla="val 7111"/>
              </a:avLst>
            </a:prstGeom>
            <a:solidFill>
              <a:srgbClr val="CAC50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defRPr/>
              </a:pPr>
              <a:r>
                <a:rPr lang="en-US" sz="2800" b="1" i="1">
                  <a:solidFill>
                    <a:srgbClr val="FFFFFF"/>
                  </a:solidFill>
                  <a:effectLst>
                    <a:outerShdw blurRad="38100" dist="38100" dir="2700000" algn="tl">
                      <a:srgbClr val="000000"/>
                    </a:outerShdw>
                  </a:effectLst>
                </a:rPr>
                <a:t>HOLY</a:t>
              </a:r>
            </a:p>
            <a:p>
              <a:pPr algn="ctr" fontAlgn="base">
                <a:spcBef>
                  <a:spcPct val="0"/>
                </a:spcBef>
                <a:spcAft>
                  <a:spcPct val="0"/>
                </a:spcAft>
                <a:defRPr/>
              </a:pPr>
              <a:r>
                <a:rPr lang="en-US" sz="2800" b="1" i="1">
                  <a:solidFill>
                    <a:srgbClr val="FFFFFF"/>
                  </a:solidFill>
                  <a:effectLst>
                    <a:outerShdw blurRad="38100" dist="38100" dir="2700000" algn="tl">
                      <a:srgbClr val="000000"/>
                    </a:outerShdw>
                  </a:effectLst>
                </a:rPr>
                <a:t>SCRIPTURE</a:t>
              </a:r>
              <a:endParaRPr lang="en-US" sz="2800" b="1">
                <a:solidFill>
                  <a:srgbClr val="000000"/>
                </a:solidFill>
              </a:endParaRPr>
            </a:p>
          </p:txBody>
        </p:sp>
        <p:sp>
          <p:nvSpPr>
            <p:cNvPr id="6" name="Rectangle 28"/>
            <p:cNvSpPr>
              <a:spLocks noChangeArrowheads="1"/>
            </p:cNvSpPr>
            <p:nvPr/>
          </p:nvSpPr>
          <p:spPr bwMode="auto">
            <a:xfrm rot="1800000">
              <a:off x="412750" y="2155825"/>
              <a:ext cx="3048000" cy="431800"/>
            </a:xfrm>
            <a:prstGeom prst="rect">
              <a:avLst/>
            </a:prstGeom>
            <a:solidFill>
              <a:srgbClr val="FFFF99"/>
            </a:solidFill>
            <a:ln w="9525">
              <a:solidFill>
                <a:schemeClr val="tx1"/>
              </a:solidFill>
              <a:miter lim="800000"/>
              <a:headEnd/>
              <a:tailEnd/>
            </a:ln>
            <a:effectLst/>
          </p:spPr>
          <p:txBody>
            <a:bodyPr wrap="none" anchor="ctr"/>
            <a:lstStyle/>
            <a:p>
              <a:pPr algn="ctr" fontAlgn="base">
                <a:spcBef>
                  <a:spcPct val="0"/>
                </a:spcBef>
                <a:spcAft>
                  <a:spcPct val="0"/>
                </a:spcAft>
              </a:pPr>
              <a:r>
                <a:rPr lang="en-US" sz="2400" b="1" dirty="0">
                  <a:solidFill>
                    <a:srgbClr val="000000"/>
                  </a:solidFill>
                </a:rPr>
                <a:t>         INSPIRED</a:t>
              </a:r>
            </a:p>
          </p:txBody>
        </p:sp>
        <p:grpSp>
          <p:nvGrpSpPr>
            <p:cNvPr id="7" name="Group 4"/>
            <p:cNvGrpSpPr>
              <a:grpSpLocks/>
            </p:cNvGrpSpPr>
            <p:nvPr/>
          </p:nvGrpSpPr>
          <p:grpSpPr bwMode="auto">
            <a:xfrm>
              <a:off x="2705100" y="1724025"/>
              <a:ext cx="1028700" cy="4143375"/>
              <a:chOff x="4320" y="1134"/>
              <a:chExt cx="648" cy="2610"/>
            </a:xfrm>
          </p:grpSpPr>
          <p:sp>
            <p:nvSpPr>
              <p:cNvPr id="9" name="Oval 5"/>
              <p:cNvSpPr>
                <a:spLocks noChangeArrowheads="1"/>
              </p:cNvSpPr>
              <p:nvPr/>
            </p:nvSpPr>
            <p:spPr bwMode="auto">
              <a:xfrm>
                <a:off x="4320" y="1728"/>
                <a:ext cx="648" cy="2016"/>
              </a:xfrm>
              <a:prstGeom prst="ellipse">
                <a:avLst/>
              </a:prstGeom>
              <a:solidFill>
                <a:srgbClr val="993300"/>
              </a:solidFill>
              <a:ln w="9525">
                <a:solidFill>
                  <a:schemeClr val="tx1"/>
                </a:solidFill>
                <a:round/>
                <a:headEnd/>
                <a:tailEnd/>
              </a:ln>
              <a:effectLst/>
            </p:spPr>
            <p:txBody>
              <a:bodyPr wrap="none" anchor="ctr"/>
              <a:lstStyle/>
              <a:p>
                <a:pPr fontAlgn="base">
                  <a:spcBef>
                    <a:spcPct val="0"/>
                  </a:spcBef>
                  <a:spcAft>
                    <a:spcPct val="0"/>
                  </a:spcAft>
                </a:pPr>
                <a:endParaRPr lang="en-US" b="1">
                  <a:solidFill>
                    <a:srgbClr val="000000"/>
                  </a:solidFill>
                </a:endParaRPr>
              </a:p>
            </p:txBody>
          </p:sp>
          <p:sp>
            <p:nvSpPr>
              <p:cNvPr id="10" name="Oval 6"/>
              <p:cNvSpPr>
                <a:spLocks noChangeArrowheads="1"/>
              </p:cNvSpPr>
              <p:nvPr/>
            </p:nvSpPr>
            <p:spPr bwMode="auto">
              <a:xfrm>
                <a:off x="4392" y="1134"/>
                <a:ext cx="504" cy="594"/>
              </a:xfrm>
              <a:prstGeom prst="ellipse">
                <a:avLst/>
              </a:prstGeom>
              <a:solidFill>
                <a:srgbClr val="993300"/>
              </a:solidFill>
              <a:ln w="9525">
                <a:solidFill>
                  <a:schemeClr val="tx1"/>
                </a:solidFill>
                <a:round/>
                <a:headEnd/>
                <a:tailEnd/>
              </a:ln>
              <a:effectLst/>
            </p:spPr>
            <p:txBody>
              <a:bodyPr wrap="none" anchor="ctr"/>
              <a:lstStyle/>
              <a:p>
                <a:pPr fontAlgn="base">
                  <a:spcBef>
                    <a:spcPct val="0"/>
                  </a:spcBef>
                  <a:spcAft>
                    <a:spcPct val="0"/>
                  </a:spcAft>
                </a:pPr>
                <a:endParaRPr lang="en-US" b="1">
                  <a:solidFill>
                    <a:srgbClr val="000000"/>
                  </a:solidFill>
                </a:endParaRPr>
              </a:p>
            </p:txBody>
          </p:sp>
        </p:grpSp>
        <p:sp>
          <p:nvSpPr>
            <p:cNvPr id="8" name="AutoShape 26"/>
            <p:cNvSpPr>
              <a:spLocks noChangeArrowheads="1"/>
            </p:cNvSpPr>
            <p:nvPr/>
          </p:nvSpPr>
          <p:spPr bwMode="auto">
            <a:xfrm rot="1800000">
              <a:off x="3048000" y="3292475"/>
              <a:ext cx="3009900" cy="1185863"/>
            </a:xfrm>
            <a:prstGeom prst="rightArrow">
              <a:avLst>
                <a:gd name="adj1" fmla="val 36815"/>
                <a:gd name="adj2" fmla="val 61292"/>
              </a:avLst>
            </a:prstGeom>
            <a:solidFill>
              <a:srgbClr val="FFFF99"/>
            </a:solidFill>
            <a:ln w="9525">
              <a:solidFill>
                <a:schemeClr val="tx1"/>
              </a:solidFill>
              <a:miter lim="800000"/>
              <a:headEnd/>
              <a:tailEnd/>
            </a:ln>
            <a:effectLst/>
          </p:spPr>
          <p:txBody>
            <a:bodyPr wrap="none" anchor="ctr"/>
            <a:lstStyle/>
            <a:p>
              <a:pPr algn="ctr" fontAlgn="base">
                <a:spcBef>
                  <a:spcPct val="0"/>
                </a:spcBef>
                <a:spcAft>
                  <a:spcPct val="0"/>
                </a:spcAft>
              </a:pPr>
              <a:r>
                <a:rPr lang="en-US" sz="2400" b="1" dirty="0">
                  <a:solidFill>
                    <a:srgbClr val="000000"/>
                  </a:solidFill>
                </a:rPr>
                <a:t>BY GOD                  </a:t>
              </a:r>
            </a:p>
          </p:txBody>
        </p:sp>
      </p:grpSp>
      <p:sp>
        <p:nvSpPr>
          <p:cNvPr id="2" name="TextBox 1"/>
          <p:cNvSpPr txBox="1"/>
          <p:nvPr/>
        </p:nvSpPr>
        <p:spPr>
          <a:xfrm>
            <a:off x="5070764" y="2057400"/>
            <a:ext cx="4073236" cy="1754326"/>
          </a:xfrm>
          <a:prstGeom prst="rect">
            <a:avLst/>
          </a:prstGeom>
          <a:noFill/>
        </p:spPr>
        <p:txBody>
          <a:bodyPr wrap="square" rtlCol="0">
            <a:spAutoFit/>
          </a:bodyPr>
          <a:lstStyle/>
          <a:p>
            <a:pPr lvl="0"/>
            <a:r>
              <a:rPr lang="en-US" sz="3600" b="1" dirty="0">
                <a:latin typeface="Calibri" panose="020F0502020204030204" pitchFamily="34" charset="0"/>
              </a:rPr>
              <a:t>2 Timothy 3.16 NET: </a:t>
            </a:r>
            <a:r>
              <a:rPr lang="en-US" sz="3600" b="1" dirty="0" smtClean="0">
                <a:latin typeface="Calibri" panose="020F0502020204030204" pitchFamily="34" charset="0"/>
              </a:rPr>
              <a:t>“</a:t>
            </a:r>
            <a:r>
              <a:rPr lang="en-US" sz="3600" b="1" dirty="0">
                <a:latin typeface="Calibri" panose="020F0502020204030204" pitchFamily="34" charset="0"/>
              </a:rPr>
              <a:t>Every scripture is </a:t>
            </a:r>
            <a:r>
              <a:rPr lang="en-US" sz="3600" b="1" u="sng" dirty="0">
                <a:latin typeface="Calibri" panose="020F0502020204030204" pitchFamily="34" charset="0"/>
              </a:rPr>
              <a:t>inspired by God</a:t>
            </a:r>
            <a:r>
              <a:rPr lang="en-US" sz="3600" b="1" dirty="0">
                <a:latin typeface="Calibri" panose="020F0502020204030204" pitchFamily="34" charset="0"/>
              </a:rPr>
              <a:t>…” </a:t>
            </a:r>
          </a:p>
        </p:txBody>
      </p:sp>
    </p:spTree>
    <p:extLst>
      <p:ext uri="{BB962C8B-B14F-4D97-AF65-F5344CB8AC3E}">
        <p14:creationId xmlns:p14="http://schemas.microsoft.com/office/powerpoint/2010/main" val="2562196733"/>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2000548"/>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How</a:t>
            </a:r>
            <a:r>
              <a:rPr lang="en-US" sz="4000" b="1" dirty="0" smtClean="0">
                <a:latin typeface="Papyrus" panose="03070502060502030205" pitchFamily="66" charset="0"/>
                <a:cs typeface="JasmineUPC" panose="02020603050405020304" pitchFamily="18" charset="-34"/>
              </a:rPr>
              <a:t> it worked…</a:t>
            </a:r>
            <a:endParaRPr lang="en-US" sz="4000" b="1" dirty="0">
              <a:latin typeface="Papyrus" panose="03070502060502030205" pitchFamily="66" charset="0"/>
              <a:cs typeface="JasmineUPC" panose="02020603050405020304" pitchFamily="18" charset="-34"/>
            </a:endParaRPr>
          </a:p>
          <a:p>
            <a:pPr lvl="0"/>
            <a:endParaRPr lang="en-US" sz="1200" b="1" dirty="0" smtClean="0">
              <a:latin typeface="Calibri" panose="020F0502020204030204" pitchFamily="34" charset="0"/>
            </a:endParaRPr>
          </a:p>
          <a:p>
            <a:pPr lvl="0"/>
            <a:r>
              <a:rPr lang="en-US" sz="3600" b="1" dirty="0" smtClean="0">
                <a:solidFill>
                  <a:schemeClr val="accent2">
                    <a:lumMod val="75000"/>
                  </a:schemeClr>
                </a:solidFill>
                <a:latin typeface="Calibri" panose="020F0502020204030204" pitchFamily="34" charset="0"/>
              </a:rPr>
              <a:t>The Holy Spirit inspired the authors to write what God wanted them to write</a:t>
            </a:r>
            <a:endParaRPr lang="en-US" sz="3600" b="1" dirty="0">
              <a:solidFill>
                <a:schemeClr val="accent2">
                  <a:lumMod val="75000"/>
                </a:schemeClr>
              </a:solidFill>
              <a:latin typeface="Calibri" panose="020F0502020204030204" pitchFamily="34" charset="0"/>
            </a:endParaRPr>
          </a:p>
        </p:txBody>
      </p:sp>
      <p:sp>
        <p:nvSpPr>
          <p:cNvPr id="2" name="TextBox 1"/>
          <p:cNvSpPr txBox="1"/>
          <p:nvPr/>
        </p:nvSpPr>
        <p:spPr>
          <a:xfrm>
            <a:off x="0" y="1902633"/>
            <a:ext cx="9180493" cy="5078313"/>
          </a:xfrm>
          <a:prstGeom prst="rect">
            <a:avLst/>
          </a:prstGeom>
          <a:noFill/>
        </p:spPr>
        <p:txBody>
          <a:bodyPr wrap="square" rtlCol="0">
            <a:spAutoFit/>
          </a:bodyPr>
          <a:lstStyle/>
          <a:p>
            <a:pPr lvl="0"/>
            <a:r>
              <a:rPr lang="en-US" sz="3600" b="1" dirty="0">
                <a:latin typeface="Calibri" panose="020F0502020204030204" pitchFamily="34" charset="0"/>
              </a:rPr>
              <a:t>2 Peter 1.20-21 NET:  “Above all, you do well if you recognize this: No prophecy of scripture ever comes about by the prophet's own </a:t>
            </a:r>
            <a:r>
              <a:rPr lang="en-US" sz="3600" b="1" dirty="0" smtClean="0">
                <a:latin typeface="Calibri" panose="020F0502020204030204" pitchFamily="34" charset="0"/>
              </a:rPr>
              <a:t>				imagination</a:t>
            </a:r>
            <a:r>
              <a:rPr lang="en-US" sz="3600" b="1" dirty="0">
                <a:latin typeface="Calibri" panose="020F0502020204030204" pitchFamily="34" charset="0"/>
              </a:rPr>
              <a:t>, for no prophecy </a:t>
            </a:r>
            <a:r>
              <a:rPr lang="en-US" sz="3600" b="1" dirty="0" smtClean="0">
                <a:latin typeface="Calibri" panose="020F0502020204030204" pitchFamily="34" charset="0"/>
              </a:rPr>
              <a:t>			was </a:t>
            </a:r>
            <a:r>
              <a:rPr lang="en-US" sz="3600" b="1" dirty="0">
                <a:latin typeface="Calibri" panose="020F0502020204030204" pitchFamily="34" charset="0"/>
              </a:rPr>
              <a:t>ever borne of human </a:t>
            </a:r>
            <a:r>
              <a:rPr lang="en-US" sz="3600" b="1" dirty="0" smtClean="0">
                <a:latin typeface="Calibri" panose="020F0502020204030204" pitchFamily="34" charset="0"/>
              </a:rPr>
              <a:t>					impulse</a:t>
            </a:r>
            <a:r>
              <a:rPr lang="en-US" sz="3600" b="1" dirty="0">
                <a:latin typeface="Calibri" panose="020F0502020204030204" pitchFamily="34" charset="0"/>
              </a:rPr>
              <a:t>; rather, </a:t>
            </a:r>
            <a:r>
              <a:rPr lang="en-US" sz="3600" b="1" i="1" dirty="0">
                <a:latin typeface="Calibri" panose="020F0502020204030204" pitchFamily="34" charset="0"/>
              </a:rPr>
              <a:t>men </a:t>
            </a:r>
            <a:r>
              <a:rPr lang="en-US" sz="3600" b="1" i="1" dirty="0" smtClean="0">
                <a:latin typeface="Calibri" panose="020F0502020204030204" pitchFamily="34" charset="0"/>
              </a:rPr>
              <a:t>							carried </a:t>
            </a:r>
            <a:r>
              <a:rPr lang="en-US" sz="3600" b="1" i="1" dirty="0">
                <a:latin typeface="Calibri" panose="020F0502020204030204" pitchFamily="34" charset="0"/>
              </a:rPr>
              <a:t>along</a:t>
            </a:r>
            <a:r>
              <a:rPr lang="en-US" sz="3600" b="1" dirty="0">
                <a:latin typeface="Calibri" panose="020F0502020204030204" pitchFamily="34" charset="0"/>
              </a:rPr>
              <a:t> </a:t>
            </a:r>
            <a:r>
              <a:rPr lang="en-US" sz="3600" b="1" u="sng" dirty="0">
                <a:latin typeface="Calibri" panose="020F0502020204030204" pitchFamily="34" charset="0"/>
              </a:rPr>
              <a:t>by </a:t>
            </a:r>
            <a:r>
              <a:rPr lang="en-US" sz="3600" b="1" dirty="0" smtClean="0">
                <a:latin typeface="Calibri" panose="020F0502020204030204" pitchFamily="34" charset="0"/>
              </a:rPr>
              <a:t>						</a:t>
            </a:r>
            <a:r>
              <a:rPr lang="en-US" sz="3600" b="1" u="sng" dirty="0" smtClean="0">
                <a:latin typeface="Calibri" panose="020F0502020204030204" pitchFamily="34" charset="0"/>
              </a:rPr>
              <a:t>the </a:t>
            </a:r>
            <a:r>
              <a:rPr lang="en-US" sz="3600" b="1" u="sng" dirty="0">
                <a:latin typeface="Calibri" panose="020F0502020204030204" pitchFamily="34" charset="0"/>
              </a:rPr>
              <a:t>Holy Spirit</a:t>
            </a:r>
            <a:r>
              <a:rPr lang="en-US" sz="3600" b="1" dirty="0">
                <a:latin typeface="Calibri" panose="020F0502020204030204" pitchFamily="34" charset="0"/>
              </a:rPr>
              <a:t> </a:t>
            </a:r>
            <a:r>
              <a:rPr lang="en-US" sz="3600" b="1" dirty="0" smtClean="0">
                <a:latin typeface="Calibri" panose="020F0502020204030204" pitchFamily="34" charset="0"/>
              </a:rPr>
              <a:t>						</a:t>
            </a:r>
            <a:r>
              <a:rPr lang="en-US" sz="3600" b="1" i="1" dirty="0" smtClean="0">
                <a:latin typeface="Calibri" panose="020F0502020204030204" pitchFamily="34" charset="0"/>
              </a:rPr>
              <a:t>spoke </a:t>
            </a:r>
            <a:r>
              <a:rPr lang="en-US" sz="3600" b="1" i="1" dirty="0">
                <a:latin typeface="Calibri" panose="020F0502020204030204" pitchFamily="34" charset="0"/>
              </a:rPr>
              <a:t>from God</a:t>
            </a:r>
            <a:r>
              <a:rPr lang="en-US" sz="3600" b="1" dirty="0">
                <a:latin typeface="Calibri" panose="020F0502020204030204" pitchFamily="34" charset="0"/>
              </a:rPr>
              <a:t>.”</a:t>
            </a:r>
          </a:p>
        </p:txBody>
      </p:sp>
      <p:grpSp>
        <p:nvGrpSpPr>
          <p:cNvPr id="12" name="Group 11"/>
          <p:cNvGrpSpPr/>
          <p:nvPr/>
        </p:nvGrpSpPr>
        <p:grpSpPr>
          <a:xfrm>
            <a:off x="90629" y="3761508"/>
            <a:ext cx="5260689" cy="2989119"/>
            <a:chOff x="412750" y="1724025"/>
            <a:chExt cx="7359650" cy="4143375"/>
          </a:xfrm>
        </p:grpSpPr>
        <p:sp>
          <p:nvSpPr>
            <p:cNvPr id="13" name="AutoShape 32"/>
            <p:cNvSpPr>
              <a:spLocks noChangeArrowheads="1"/>
            </p:cNvSpPr>
            <p:nvPr/>
          </p:nvSpPr>
          <p:spPr bwMode="auto">
            <a:xfrm>
              <a:off x="5257800" y="4038600"/>
              <a:ext cx="2514600" cy="1685925"/>
            </a:xfrm>
            <a:prstGeom prst="horizontalScroll">
              <a:avLst>
                <a:gd name="adj" fmla="val 7111"/>
              </a:avLst>
            </a:prstGeom>
            <a:solidFill>
              <a:srgbClr val="CAC50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defRPr/>
              </a:pPr>
              <a:r>
                <a:rPr lang="en-US" sz="1600" b="1" i="1" dirty="0">
                  <a:solidFill>
                    <a:srgbClr val="FFFFFF"/>
                  </a:solidFill>
                  <a:effectLst>
                    <a:outerShdw blurRad="38100" dist="38100" dir="2700000" algn="tl">
                      <a:srgbClr val="000000"/>
                    </a:outerShdw>
                  </a:effectLst>
                </a:rPr>
                <a:t>HOLY</a:t>
              </a:r>
            </a:p>
            <a:p>
              <a:pPr algn="ctr" fontAlgn="base">
                <a:spcBef>
                  <a:spcPct val="0"/>
                </a:spcBef>
                <a:spcAft>
                  <a:spcPct val="0"/>
                </a:spcAft>
                <a:defRPr/>
              </a:pPr>
              <a:r>
                <a:rPr lang="en-US" sz="1600" b="1" i="1" dirty="0">
                  <a:solidFill>
                    <a:srgbClr val="FFFFFF"/>
                  </a:solidFill>
                  <a:effectLst>
                    <a:outerShdw blurRad="38100" dist="38100" dir="2700000" algn="tl">
                      <a:srgbClr val="000000"/>
                    </a:outerShdw>
                  </a:effectLst>
                </a:rPr>
                <a:t>SCRIPTURE</a:t>
              </a:r>
              <a:endParaRPr lang="en-US" sz="1600" b="1" dirty="0">
                <a:solidFill>
                  <a:srgbClr val="000000"/>
                </a:solidFill>
              </a:endParaRPr>
            </a:p>
          </p:txBody>
        </p:sp>
        <p:sp>
          <p:nvSpPr>
            <p:cNvPr id="14" name="Rectangle 28"/>
            <p:cNvSpPr>
              <a:spLocks noChangeArrowheads="1"/>
            </p:cNvSpPr>
            <p:nvPr/>
          </p:nvSpPr>
          <p:spPr bwMode="auto">
            <a:xfrm rot="1800000">
              <a:off x="412750" y="2155825"/>
              <a:ext cx="3048000" cy="431800"/>
            </a:xfrm>
            <a:prstGeom prst="rect">
              <a:avLst/>
            </a:prstGeom>
            <a:solidFill>
              <a:srgbClr val="FFFF99"/>
            </a:solidFill>
            <a:ln w="9525">
              <a:solidFill>
                <a:schemeClr val="tx1"/>
              </a:solidFill>
              <a:miter lim="800000"/>
              <a:headEnd/>
              <a:tailEnd/>
            </a:ln>
            <a:effectLst/>
          </p:spPr>
          <p:txBody>
            <a:bodyPr wrap="none" anchor="ctr"/>
            <a:lstStyle/>
            <a:p>
              <a:pPr algn="ctr" fontAlgn="base">
                <a:spcBef>
                  <a:spcPct val="0"/>
                </a:spcBef>
                <a:spcAft>
                  <a:spcPct val="0"/>
                </a:spcAft>
              </a:pPr>
              <a:r>
                <a:rPr lang="en-US" sz="1600" b="1" dirty="0">
                  <a:solidFill>
                    <a:srgbClr val="000000"/>
                  </a:solidFill>
                </a:rPr>
                <a:t>         INSPIRED</a:t>
              </a:r>
            </a:p>
          </p:txBody>
        </p:sp>
        <p:grpSp>
          <p:nvGrpSpPr>
            <p:cNvPr id="15" name="Group 4"/>
            <p:cNvGrpSpPr>
              <a:grpSpLocks/>
            </p:cNvGrpSpPr>
            <p:nvPr/>
          </p:nvGrpSpPr>
          <p:grpSpPr bwMode="auto">
            <a:xfrm>
              <a:off x="2705100" y="1724025"/>
              <a:ext cx="1028700" cy="4143375"/>
              <a:chOff x="4320" y="1134"/>
              <a:chExt cx="648" cy="2610"/>
            </a:xfrm>
          </p:grpSpPr>
          <p:sp>
            <p:nvSpPr>
              <p:cNvPr id="17" name="Oval 5"/>
              <p:cNvSpPr>
                <a:spLocks noChangeArrowheads="1"/>
              </p:cNvSpPr>
              <p:nvPr/>
            </p:nvSpPr>
            <p:spPr bwMode="auto">
              <a:xfrm>
                <a:off x="4320" y="1728"/>
                <a:ext cx="648" cy="2016"/>
              </a:xfrm>
              <a:prstGeom prst="ellipse">
                <a:avLst/>
              </a:prstGeom>
              <a:solidFill>
                <a:srgbClr val="993300"/>
              </a:solidFill>
              <a:ln w="9525">
                <a:solidFill>
                  <a:schemeClr val="tx1"/>
                </a:solidFill>
                <a:round/>
                <a:headEnd/>
                <a:tailEnd/>
              </a:ln>
              <a:effectLst/>
            </p:spPr>
            <p:txBody>
              <a:bodyPr wrap="none" anchor="ctr"/>
              <a:lstStyle/>
              <a:p>
                <a:pPr fontAlgn="base">
                  <a:spcBef>
                    <a:spcPct val="0"/>
                  </a:spcBef>
                  <a:spcAft>
                    <a:spcPct val="0"/>
                  </a:spcAft>
                </a:pPr>
                <a:endParaRPr lang="en-US" b="1">
                  <a:solidFill>
                    <a:srgbClr val="000000"/>
                  </a:solidFill>
                </a:endParaRPr>
              </a:p>
            </p:txBody>
          </p:sp>
          <p:sp>
            <p:nvSpPr>
              <p:cNvPr id="18" name="Oval 6"/>
              <p:cNvSpPr>
                <a:spLocks noChangeArrowheads="1"/>
              </p:cNvSpPr>
              <p:nvPr/>
            </p:nvSpPr>
            <p:spPr bwMode="auto">
              <a:xfrm>
                <a:off x="4392" y="1134"/>
                <a:ext cx="504" cy="594"/>
              </a:xfrm>
              <a:prstGeom prst="ellipse">
                <a:avLst/>
              </a:prstGeom>
              <a:solidFill>
                <a:srgbClr val="993300"/>
              </a:solidFill>
              <a:ln w="9525">
                <a:solidFill>
                  <a:schemeClr val="tx1"/>
                </a:solidFill>
                <a:round/>
                <a:headEnd/>
                <a:tailEnd/>
              </a:ln>
              <a:effectLst/>
            </p:spPr>
            <p:txBody>
              <a:bodyPr wrap="none" anchor="ctr"/>
              <a:lstStyle/>
              <a:p>
                <a:pPr fontAlgn="base">
                  <a:spcBef>
                    <a:spcPct val="0"/>
                  </a:spcBef>
                  <a:spcAft>
                    <a:spcPct val="0"/>
                  </a:spcAft>
                </a:pPr>
                <a:endParaRPr lang="en-US" b="1">
                  <a:solidFill>
                    <a:srgbClr val="000000"/>
                  </a:solidFill>
                </a:endParaRPr>
              </a:p>
            </p:txBody>
          </p:sp>
        </p:grpSp>
        <p:sp>
          <p:nvSpPr>
            <p:cNvPr id="16" name="AutoShape 26"/>
            <p:cNvSpPr>
              <a:spLocks noChangeArrowheads="1"/>
            </p:cNvSpPr>
            <p:nvPr/>
          </p:nvSpPr>
          <p:spPr bwMode="auto">
            <a:xfrm rot="1800000">
              <a:off x="3048000" y="3292475"/>
              <a:ext cx="3009900" cy="1185863"/>
            </a:xfrm>
            <a:prstGeom prst="rightArrow">
              <a:avLst>
                <a:gd name="adj1" fmla="val 36815"/>
                <a:gd name="adj2" fmla="val 61292"/>
              </a:avLst>
            </a:prstGeom>
            <a:solidFill>
              <a:srgbClr val="FFFF99"/>
            </a:solidFill>
            <a:ln w="9525">
              <a:solidFill>
                <a:schemeClr val="tx1"/>
              </a:solidFill>
              <a:miter lim="800000"/>
              <a:headEnd/>
              <a:tailEnd/>
            </a:ln>
            <a:effectLst/>
          </p:spPr>
          <p:txBody>
            <a:bodyPr wrap="none" anchor="ctr"/>
            <a:lstStyle/>
            <a:p>
              <a:pPr algn="ctr" fontAlgn="base">
                <a:spcBef>
                  <a:spcPct val="0"/>
                </a:spcBef>
                <a:spcAft>
                  <a:spcPct val="0"/>
                </a:spcAft>
              </a:pPr>
              <a:r>
                <a:rPr lang="en-US" sz="1600" b="1" dirty="0">
                  <a:solidFill>
                    <a:srgbClr val="000000"/>
                  </a:solidFill>
                </a:rPr>
                <a:t>BY GOD                  </a:t>
              </a:r>
            </a:p>
          </p:txBody>
        </p:sp>
      </p:grpSp>
    </p:spTree>
    <p:extLst>
      <p:ext uri="{BB962C8B-B14F-4D97-AF65-F5344CB8AC3E}">
        <p14:creationId xmlns:p14="http://schemas.microsoft.com/office/powerpoint/2010/main" val="3316034932"/>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1446550"/>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How</a:t>
            </a:r>
            <a:r>
              <a:rPr lang="en-US" sz="4000" b="1" dirty="0" smtClean="0">
                <a:latin typeface="Papyrus" panose="03070502060502030205" pitchFamily="66" charset="0"/>
                <a:cs typeface="JasmineUPC" panose="02020603050405020304" pitchFamily="18" charset="-34"/>
              </a:rPr>
              <a:t> it worked…</a:t>
            </a:r>
            <a:endParaRPr lang="en-US" sz="4000" b="1" dirty="0">
              <a:latin typeface="Papyrus" panose="03070502060502030205" pitchFamily="66" charset="0"/>
              <a:cs typeface="JasmineUPC" panose="02020603050405020304" pitchFamily="18" charset="-34"/>
            </a:endParaRPr>
          </a:p>
          <a:p>
            <a:pPr lvl="0"/>
            <a:endParaRPr lang="en-US" sz="1200" b="1" dirty="0" smtClean="0">
              <a:latin typeface="Calibri" panose="020F0502020204030204" pitchFamily="34" charset="0"/>
            </a:endParaRPr>
          </a:p>
          <a:p>
            <a:pPr lvl="0"/>
            <a:r>
              <a:rPr lang="en-US" sz="3600" b="1" dirty="0" smtClean="0">
                <a:solidFill>
                  <a:schemeClr val="accent2">
                    <a:lumMod val="75000"/>
                  </a:schemeClr>
                </a:solidFill>
                <a:latin typeface="Calibri" panose="020F0502020204030204" pitchFamily="34" charset="0"/>
              </a:rPr>
              <a:t>God inspired thoughts</a:t>
            </a:r>
            <a:endParaRPr lang="en-US" sz="3600" b="1" dirty="0">
              <a:solidFill>
                <a:schemeClr val="accent2">
                  <a:lumMod val="75000"/>
                </a:schemeClr>
              </a:solidFill>
              <a:latin typeface="Calibri" panose="020F0502020204030204" pitchFamily="34" charset="0"/>
            </a:endParaRPr>
          </a:p>
        </p:txBody>
      </p:sp>
      <p:sp>
        <p:nvSpPr>
          <p:cNvPr id="2" name="TextBox 1"/>
          <p:cNvSpPr txBox="1"/>
          <p:nvPr/>
        </p:nvSpPr>
        <p:spPr>
          <a:xfrm>
            <a:off x="0" y="1363422"/>
            <a:ext cx="9180493" cy="2308324"/>
          </a:xfrm>
          <a:prstGeom prst="rect">
            <a:avLst/>
          </a:prstGeom>
          <a:noFill/>
        </p:spPr>
        <p:txBody>
          <a:bodyPr wrap="square" rtlCol="0">
            <a:spAutoFit/>
          </a:bodyPr>
          <a:lstStyle/>
          <a:p>
            <a:pPr lvl="0"/>
            <a:r>
              <a:rPr lang="en-US" sz="3600" b="1" dirty="0">
                <a:latin typeface="Calibri" panose="020F0502020204030204" pitchFamily="34" charset="0"/>
              </a:rPr>
              <a:t>2 Peter 3.15-16 NET:  </a:t>
            </a:r>
            <a:r>
              <a:rPr lang="en-US" sz="3600" b="1" dirty="0" smtClean="0">
                <a:latin typeface="Calibri" panose="020F0502020204030204" pitchFamily="34" charset="0"/>
              </a:rPr>
              <a:t>“… just </a:t>
            </a:r>
            <a:r>
              <a:rPr lang="en-US" sz="3600" b="1" dirty="0">
                <a:latin typeface="Calibri" panose="020F0502020204030204" pitchFamily="34" charset="0"/>
              </a:rPr>
              <a:t>as also our dear brother </a:t>
            </a:r>
            <a:r>
              <a:rPr lang="en-US" sz="3600" b="1" i="1" dirty="0">
                <a:latin typeface="Calibri" panose="020F0502020204030204" pitchFamily="34" charset="0"/>
              </a:rPr>
              <a:t>Paul wrote</a:t>
            </a:r>
            <a:r>
              <a:rPr lang="en-US" sz="3600" b="1" dirty="0">
                <a:latin typeface="Calibri" panose="020F0502020204030204" pitchFamily="34" charset="0"/>
              </a:rPr>
              <a:t> to you, according to </a:t>
            </a:r>
            <a:r>
              <a:rPr lang="en-US" sz="3600" b="1" u="sng" dirty="0">
                <a:latin typeface="Calibri" panose="020F0502020204030204" pitchFamily="34" charset="0"/>
              </a:rPr>
              <a:t>the </a:t>
            </a:r>
            <a:r>
              <a:rPr lang="en-US" sz="3600" b="1" u="sng" dirty="0" smtClean="0">
                <a:latin typeface="Calibri" panose="020F0502020204030204" pitchFamily="34" charset="0"/>
              </a:rPr>
              <a:t>wisdom </a:t>
            </a:r>
            <a:r>
              <a:rPr lang="en-US" sz="3600" b="1" u="sng" dirty="0">
                <a:latin typeface="Calibri" panose="020F0502020204030204" pitchFamily="34" charset="0"/>
              </a:rPr>
              <a:t>given to him</a:t>
            </a:r>
            <a:r>
              <a:rPr lang="en-US" sz="3600" b="1" dirty="0">
                <a:latin typeface="Calibri" panose="020F0502020204030204" pitchFamily="34" charset="0"/>
              </a:rPr>
              <a:t>, </a:t>
            </a:r>
            <a:r>
              <a:rPr lang="en-US" sz="3600" b="1" i="1" dirty="0">
                <a:latin typeface="Calibri" panose="020F0502020204030204" pitchFamily="34" charset="0"/>
              </a:rPr>
              <a:t>speaking of these </a:t>
            </a:r>
            <a:r>
              <a:rPr lang="en-US" sz="3600" b="1" i="1" dirty="0" smtClean="0">
                <a:latin typeface="Calibri" panose="020F0502020204030204" pitchFamily="34" charset="0"/>
              </a:rPr>
              <a:t>things in </a:t>
            </a:r>
            <a:r>
              <a:rPr lang="en-US" sz="3600" b="1" i="1" dirty="0">
                <a:latin typeface="Calibri" panose="020F0502020204030204" pitchFamily="34" charset="0"/>
              </a:rPr>
              <a:t>all his letters</a:t>
            </a:r>
            <a:r>
              <a:rPr lang="en-US" sz="3600" b="1" dirty="0" smtClean="0">
                <a:latin typeface="Calibri" panose="020F0502020204030204" pitchFamily="34" charset="0"/>
              </a:rPr>
              <a:t>.”</a:t>
            </a:r>
            <a:endParaRPr lang="en-US" sz="3600" b="1" dirty="0">
              <a:latin typeface="Calibri" panose="020F0502020204030204" pitchFamily="34" charset="0"/>
            </a:endParaRPr>
          </a:p>
        </p:txBody>
      </p:sp>
      <p:grpSp>
        <p:nvGrpSpPr>
          <p:cNvPr id="12" name="Group 11"/>
          <p:cNvGrpSpPr/>
          <p:nvPr/>
        </p:nvGrpSpPr>
        <p:grpSpPr>
          <a:xfrm>
            <a:off x="90629" y="3761508"/>
            <a:ext cx="5260689" cy="2989119"/>
            <a:chOff x="412750" y="1724025"/>
            <a:chExt cx="7359650" cy="4143375"/>
          </a:xfrm>
        </p:grpSpPr>
        <p:sp>
          <p:nvSpPr>
            <p:cNvPr id="13" name="AutoShape 32"/>
            <p:cNvSpPr>
              <a:spLocks noChangeArrowheads="1"/>
            </p:cNvSpPr>
            <p:nvPr/>
          </p:nvSpPr>
          <p:spPr bwMode="auto">
            <a:xfrm>
              <a:off x="5257800" y="4038600"/>
              <a:ext cx="2514600" cy="1685925"/>
            </a:xfrm>
            <a:prstGeom prst="horizontalScroll">
              <a:avLst>
                <a:gd name="adj" fmla="val 7111"/>
              </a:avLst>
            </a:prstGeom>
            <a:solidFill>
              <a:srgbClr val="CAC50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defRPr/>
              </a:pPr>
              <a:r>
                <a:rPr lang="en-US" sz="1600" b="1" i="1" dirty="0">
                  <a:solidFill>
                    <a:srgbClr val="FFFFFF"/>
                  </a:solidFill>
                  <a:effectLst>
                    <a:outerShdw blurRad="38100" dist="38100" dir="2700000" algn="tl">
                      <a:srgbClr val="000000"/>
                    </a:outerShdw>
                  </a:effectLst>
                </a:rPr>
                <a:t>HOLY</a:t>
              </a:r>
            </a:p>
            <a:p>
              <a:pPr algn="ctr" fontAlgn="base">
                <a:spcBef>
                  <a:spcPct val="0"/>
                </a:spcBef>
                <a:spcAft>
                  <a:spcPct val="0"/>
                </a:spcAft>
                <a:defRPr/>
              </a:pPr>
              <a:r>
                <a:rPr lang="en-US" sz="1600" b="1" i="1" dirty="0">
                  <a:solidFill>
                    <a:srgbClr val="FFFFFF"/>
                  </a:solidFill>
                  <a:effectLst>
                    <a:outerShdw blurRad="38100" dist="38100" dir="2700000" algn="tl">
                      <a:srgbClr val="000000"/>
                    </a:outerShdw>
                  </a:effectLst>
                </a:rPr>
                <a:t>SCRIPTURE</a:t>
              </a:r>
              <a:endParaRPr lang="en-US" sz="1600" b="1" dirty="0">
                <a:solidFill>
                  <a:srgbClr val="000000"/>
                </a:solidFill>
              </a:endParaRPr>
            </a:p>
          </p:txBody>
        </p:sp>
        <p:sp>
          <p:nvSpPr>
            <p:cNvPr id="14" name="Rectangle 28"/>
            <p:cNvSpPr>
              <a:spLocks noChangeArrowheads="1"/>
            </p:cNvSpPr>
            <p:nvPr/>
          </p:nvSpPr>
          <p:spPr bwMode="auto">
            <a:xfrm rot="1800000">
              <a:off x="412750" y="2155825"/>
              <a:ext cx="3048000" cy="431800"/>
            </a:xfrm>
            <a:prstGeom prst="rect">
              <a:avLst/>
            </a:prstGeom>
            <a:solidFill>
              <a:srgbClr val="FFFF99"/>
            </a:solidFill>
            <a:ln w="9525">
              <a:solidFill>
                <a:schemeClr val="tx1"/>
              </a:solidFill>
              <a:miter lim="800000"/>
              <a:headEnd/>
              <a:tailEnd/>
            </a:ln>
            <a:effectLst/>
          </p:spPr>
          <p:txBody>
            <a:bodyPr wrap="none" anchor="ctr"/>
            <a:lstStyle/>
            <a:p>
              <a:pPr algn="ctr" fontAlgn="base">
                <a:spcBef>
                  <a:spcPct val="0"/>
                </a:spcBef>
                <a:spcAft>
                  <a:spcPct val="0"/>
                </a:spcAft>
              </a:pPr>
              <a:r>
                <a:rPr lang="en-US" sz="1600" b="1" dirty="0">
                  <a:solidFill>
                    <a:srgbClr val="000000"/>
                  </a:solidFill>
                </a:rPr>
                <a:t>         INSPIRED</a:t>
              </a:r>
            </a:p>
          </p:txBody>
        </p:sp>
        <p:grpSp>
          <p:nvGrpSpPr>
            <p:cNvPr id="15" name="Group 4"/>
            <p:cNvGrpSpPr>
              <a:grpSpLocks/>
            </p:cNvGrpSpPr>
            <p:nvPr/>
          </p:nvGrpSpPr>
          <p:grpSpPr bwMode="auto">
            <a:xfrm>
              <a:off x="2705100" y="1724025"/>
              <a:ext cx="1028700" cy="4143375"/>
              <a:chOff x="4320" y="1134"/>
              <a:chExt cx="648" cy="2610"/>
            </a:xfrm>
          </p:grpSpPr>
          <p:sp>
            <p:nvSpPr>
              <p:cNvPr id="17" name="Oval 5"/>
              <p:cNvSpPr>
                <a:spLocks noChangeArrowheads="1"/>
              </p:cNvSpPr>
              <p:nvPr/>
            </p:nvSpPr>
            <p:spPr bwMode="auto">
              <a:xfrm>
                <a:off x="4320" y="1728"/>
                <a:ext cx="648" cy="2016"/>
              </a:xfrm>
              <a:prstGeom prst="ellipse">
                <a:avLst/>
              </a:prstGeom>
              <a:solidFill>
                <a:srgbClr val="993300"/>
              </a:solidFill>
              <a:ln w="9525">
                <a:solidFill>
                  <a:schemeClr val="tx1"/>
                </a:solidFill>
                <a:round/>
                <a:headEnd/>
                <a:tailEnd/>
              </a:ln>
              <a:effectLst/>
            </p:spPr>
            <p:txBody>
              <a:bodyPr wrap="none" anchor="ctr"/>
              <a:lstStyle/>
              <a:p>
                <a:pPr fontAlgn="base">
                  <a:spcBef>
                    <a:spcPct val="0"/>
                  </a:spcBef>
                  <a:spcAft>
                    <a:spcPct val="0"/>
                  </a:spcAft>
                </a:pPr>
                <a:endParaRPr lang="en-US" b="1">
                  <a:solidFill>
                    <a:srgbClr val="000000"/>
                  </a:solidFill>
                </a:endParaRPr>
              </a:p>
            </p:txBody>
          </p:sp>
          <p:sp>
            <p:nvSpPr>
              <p:cNvPr id="18" name="Oval 6"/>
              <p:cNvSpPr>
                <a:spLocks noChangeArrowheads="1"/>
              </p:cNvSpPr>
              <p:nvPr/>
            </p:nvSpPr>
            <p:spPr bwMode="auto">
              <a:xfrm>
                <a:off x="4392" y="1134"/>
                <a:ext cx="504" cy="594"/>
              </a:xfrm>
              <a:prstGeom prst="ellipse">
                <a:avLst/>
              </a:prstGeom>
              <a:solidFill>
                <a:srgbClr val="993300"/>
              </a:solidFill>
              <a:ln w="9525">
                <a:solidFill>
                  <a:schemeClr val="tx1"/>
                </a:solidFill>
                <a:round/>
                <a:headEnd/>
                <a:tailEnd/>
              </a:ln>
              <a:effectLst/>
            </p:spPr>
            <p:txBody>
              <a:bodyPr wrap="none" anchor="ctr"/>
              <a:lstStyle/>
              <a:p>
                <a:pPr fontAlgn="base">
                  <a:spcBef>
                    <a:spcPct val="0"/>
                  </a:spcBef>
                  <a:spcAft>
                    <a:spcPct val="0"/>
                  </a:spcAft>
                </a:pPr>
                <a:endParaRPr lang="en-US" b="1">
                  <a:solidFill>
                    <a:srgbClr val="000000"/>
                  </a:solidFill>
                </a:endParaRPr>
              </a:p>
            </p:txBody>
          </p:sp>
        </p:grpSp>
        <p:sp>
          <p:nvSpPr>
            <p:cNvPr id="16" name="AutoShape 26"/>
            <p:cNvSpPr>
              <a:spLocks noChangeArrowheads="1"/>
            </p:cNvSpPr>
            <p:nvPr/>
          </p:nvSpPr>
          <p:spPr bwMode="auto">
            <a:xfrm rot="1800000">
              <a:off x="3048000" y="3292475"/>
              <a:ext cx="3009900" cy="1185863"/>
            </a:xfrm>
            <a:prstGeom prst="rightArrow">
              <a:avLst>
                <a:gd name="adj1" fmla="val 36815"/>
                <a:gd name="adj2" fmla="val 61292"/>
              </a:avLst>
            </a:prstGeom>
            <a:solidFill>
              <a:srgbClr val="FFFF99"/>
            </a:solidFill>
            <a:ln w="9525">
              <a:solidFill>
                <a:schemeClr val="tx1"/>
              </a:solidFill>
              <a:miter lim="800000"/>
              <a:headEnd/>
              <a:tailEnd/>
            </a:ln>
            <a:effectLst/>
          </p:spPr>
          <p:txBody>
            <a:bodyPr wrap="none" anchor="ctr"/>
            <a:lstStyle/>
            <a:p>
              <a:pPr algn="ctr" fontAlgn="base">
                <a:spcBef>
                  <a:spcPct val="0"/>
                </a:spcBef>
                <a:spcAft>
                  <a:spcPct val="0"/>
                </a:spcAft>
              </a:pPr>
              <a:r>
                <a:rPr lang="en-US" sz="1600" b="1" dirty="0">
                  <a:solidFill>
                    <a:srgbClr val="000000"/>
                  </a:solidFill>
                </a:rPr>
                <a:t>BY GOD                  </a:t>
              </a:r>
            </a:p>
          </p:txBody>
        </p:sp>
      </p:grpSp>
    </p:spTree>
    <p:extLst>
      <p:ext uri="{BB962C8B-B14F-4D97-AF65-F5344CB8AC3E}">
        <p14:creationId xmlns:p14="http://schemas.microsoft.com/office/powerpoint/2010/main" val="1218205410"/>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1446550"/>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How</a:t>
            </a:r>
            <a:r>
              <a:rPr lang="en-US" sz="4000" b="1" dirty="0" smtClean="0">
                <a:latin typeface="Papyrus" panose="03070502060502030205" pitchFamily="66" charset="0"/>
                <a:cs typeface="JasmineUPC" panose="02020603050405020304" pitchFamily="18" charset="-34"/>
              </a:rPr>
              <a:t> it worked…</a:t>
            </a:r>
            <a:endParaRPr lang="en-US" sz="4000" b="1" dirty="0">
              <a:latin typeface="Papyrus" panose="03070502060502030205" pitchFamily="66" charset="0"/>
              <a:cs typeface="JasmineUPC" panose="02020603050405020304" pitchFamily="18" charset="-34"/>
            </a:endParaRPr>
          </a:p>
          <a:p>
            <a:pPr lvl="0"/>
            <a:endParaRPr lang="en-US" sz="1200" b="1" dirty="0" smtClean="0">
              <a:latin typeface="Calibri" panose="020F0502020204030204" pitchFamily="34" charset="0"/>
            </a:endParaRPr>
          </a:p>
          <a:p>
            <a:pPr lvl="0"/>
            <a:r>
              <a:rPr lang="en-US" sz="3600" b="1" dirty="0" smtClean="0">
                <a:solidFill>
                  <a:schemeClr val="accent2">
                    <a:lumMod val="75000"/>
                  </a:schemeClr>
                </a:solidFill>
                <a:latin typeface="Calibri" panose="020F0502020204030204" pitchFamily="34" charset="0"/>
              </a:rPr>
              <a:t>The Holy Spirit inspired specific words</a:t>
            </a:r>
            <a:endParaRPr lang="en-US" sz="3600" b="1" dirty="0">
              <a:solidFill>
                <a:schemeClr val="accent2">
                  <a:lumMod val="75000"/>
                </a:schemeClr>
              </a:solidFill>
              <a:latin typeface="Calibri" panose="020F0502020204030204" pitchFamily="34" charset="0"/>
            </a:endParaRPr>
          </a:p>
        </p:txBody>
      </p:sp>
      <p:sp>
        <p:nvSpPr>
          <p:cNvPr id="2" name="TextBox 1"/>
          <p:cNvSpPr txBox="1"/>
          <p:nvPr/>
        </p:nvSpPr>
        <p:spPr>
          <a:xfrm>
            <a:off x="0" y="1363422"/>
            <a:ext cx="9180493" cy="2862322"/>
          </a:xfrm>
          <a:prstGeom prst="rect">
            <a:avLst/>
          </a:prstGeom>
          <a:noFill/>
        </p:spPr>
        <p:txBody>
          <a:bodyPr wrap="square" rtlCol="0">
            <a:spAutoFit/>
          </a:bodyPr>
          <a:lstStyle/>
          <a:p>
            <a:pPr lvl="0"/>
            <a:r>
              <a:rPr lang="en-US" sz="3600" b="1" dirty="0">
                <a:latin typeface="Calibri" panose="020F0502020204030204" pitchFamily="34" charset="0"/>
              </a:rPr>
              <a:t>1 Corinthians 2.13 NET:  “And </a:t>
            </a:r>
            <a:r>
              <a:rPr lang="en-US" sz="3600" b="1" i="1" dirty="0">
                <a:latin typeface="Calibri" panose="020F0502020204030204" pitchFamily="34" charset="0"/>
              </a:rPr>
              <a:t>we speak</a:t>
            </a:r>
            <a:r>
              <a:rPr lang="en-US" sz="3600" b="1" dirty="0">
                <a:latin typeface="Calibri" panose="020F0502020204030204" pitchFamily="34" charset="0"/>
              </a:rPr>
              <a:t> about these things, not with words taught us by human wisdom, but </a:t>
            </a:r>
            <a:r>
              <a:rPr lang="en-US" sz="3600" b="1" u="sng" dirty="0">
                <a:latin typeface="Calibri" panose="020F0502020204030204" pitchFamily="34" charset="0"/>
              </a:rPr>
              <a:t>with those taught by the </a:t>
            </a:r>
            <a:r>
              <a:rPr lang="en-US" sz="3600" b="1" dirty="0" smtClean="0">
                <a:latin typeface="Calibri" panose="020F0502020204030204" pitchFamily="34" charset="0"/>
              </a:rPr>
              <a:t>	</a:t>
            </a:r>
            <a:r>
              <a:rPr lang="en-US" sz="3600" b="1" u="sng" dirty="0" smtClean="0">
                <a:latin typeface="Calibri" panose="020F0502020204030204" pitchFamily="34" charset="0"/>
              </a:rPr>
              <a:t>Spirit</a:t>
            </a:r>
            <a:r>
              <a:rPr lang="en-US" sz="3600" b="1" dirty="0">
                <a:latin typeface="Calibri" panose="020F0502020204030204" pitchFamily="34" charset="0"/>
              </a:rPr>
              <a:t>, explaining spiritual things to </a:t>
            </a:r>
            <a:r>
              <a:rPr lang="en-US" sz="3600" b="1" dirty="0" smtClean="0">
                <a:latin typeface="Calibri" panose="020F0502020204030204" pitchFamily="34" charset="0"/>
              </a:rPr>
              <a:t>				spiritual </a:t>
            </a:r>
            <a:r>
              <a:rPr lang="en-US" sz="3600" b="1" dirty="0">
                <a:latin typeface="Calibri" panose="020F0502020204030204" pitchFamily="34" charset="0"/>
              </a:rPr>
              <a:t>people.”</a:t>
            </a:r>
          </a:p>
        </p:txBody>
      </p:sp>
      <p:grpSp>
        <p:nvGrpSpPr>
          <p:cNvPr id="12" name="Group 11"/>
          <p:cNvGrpSpPr/>
          <p:nvPr/>
        </p:nvGrpSpPr>
        <p:grpSpPr>
          <a:xfrm>
            <a:off x="90629" y="3761508"/>
            <a:ext cx="5260689" cy="2989119"/>
            <a:chOff x="412750" y="1724025"/>
            <a:chExt cx="7359650" cy="4143375"/>
          </a:xfrm>
        </p:grpSpPr>
        <p:sp>
          <p:nvSpPr>
            <p:cNvPr id="13" name="AutoShape 32"/>
            <p:cNvSpPr>
              <a:spLocks noChangeArrowheads="1"/>
            </p:cNvSpPr>
            <p:nvPr/>
          </p:nvSpPr>
          <p:spPr bwMode="auto">
            <a:xfrm>
              <a:off x="5257800" y="4038600"/>
              <a:ext cx="2514600" cy="1685925"/>
            </a:xfrm>
            <a:prstGeom prst="horizontalScroll">
              <a:avLst>
                <a:gd name="adj" fmla="val 7111"/>
              </a:avLst>
            </a:prstGeom>
            <a:solidFill>
              <a:srgbClr val="CAC50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defRPr/>
              </a:pPr>
              <a:r>
                <a:rPr lang="en-US" sz="1600" b="1" i="1" dirty="0">
                  <a:solidFill>
                    <a:srgbClr val="FFFFFF"/>
                  </a:solidFill>
                  <a:effectLst>
                    <a:outerShdw blurRad="38100" dist="38100" dir="2700000" algn="tl">
                      <a:srgbClr val="000000"/>
                    </a:outerShdw>
                  </a:effectLst>
                </a:rPr>
                <a:t>HOLY</a:t>
              </a:r>
            </a:p>
            <a:p>
              <a:pPr algn="ctr" fontAlgn="base">
                <a:spcBef>
                  <a:spcPct val="0"/>
                </a:spcBef>
                <a:spcAft>
                  <a:spcPct val="0"/>
                </a:spcAft>
                <a:defRPr/>
              </a:pPr>
              <a:r>
                <a:rPr lang="en-US" sz="1600" b="1" i="1" dirty="0">
                  <a:solidFill>
                    <a:srgbClr val="FFFFFF"/>
                  </a:solidFill>
                  <a:effectLst>
                    <a:outerShdw blurRad="38100" dist="38100" dir="2700000" algn="tl">
                      <a:srgbClr val="000000"/>
                    </a:outerShdw>
                  </a:effectLst>
                </a:rPr>
                <a:t>SCRIPTURE</a:t>
              </a:r>
              <a:endParaRPr lang="en-US" sz="1600" b="1" dirty="0">
                <a:solidFill>
                  <a:srgbClr val="000000"/>
                </a:solidFill>
              </a:endParaRPr>
            </a:p>
          </p:txBody>
        </p:sp>
        <p:sp>
          <p:nvSpPr>
            <p:cNvPr id="14" name="Rectangle 28"/>
            <p:cNvSpPr>
              <a:spLocks noChangeArrowheads="1"/>
            </p:cNvSpPr>
            <p:nvPr/>
          </p:nvSpPr>
          <p:spPr bwMode="auto">
            <a:xfrm rot="1800000">
              <a:off x="412750" y="2155825"/>
              <a:ext cx="3048000" cy="431800"/>
            </a:xfrm>
            <a:prstGeom prst="rect">
              <a:avLst/>
            </a:prstGeom>
            <a:solidFill>
              <a:srgbClr val="FFFF99"/>
            </a:solidFill>
            <a:ln w="9525">
              <a:solidFill>
                <a:schemeClr val="tx1"/>
              </a:solidFill>
              <a:miter lim="800000"/>
              <a:headEnd/>
              <a:tailEnd/>
            </a:ln>
            <a:effectLst/>
          </p:spPr>
          <p:txBody>
            <a:bodyPr wrap="none" anchor="ctr"/>
            <a:lstStyle/>
            <a:p>
              <a:pPr algn="ctr" fontAlgn="base">
                <a:spcBef>
                  <a:spcPct val="0"/>
                </a:spcBef>
                <a:spcAft>
                  <a:spcPct val="0"/>
                </a:spcAft>
              </a:pPr>
              <a:r>
                <a:rPr lang="en-US" sz="1600" b="1" dirty="0">
                  <a:solidFill>
                    <a:srgbClr val="000000"/>
                  </a:solidFill>
                </a:rPr>
                <a:t>         INSPIRED</a:t>
              </a:r>
            </a:p>
          </p:txBody>
        </p:sp>
        <p:grpSp>
          <p:nvGrpSpPr>
            <p:cNvPr id="15" name="Group 4"/>
            <p:cNvGrpSpPr>
              <a:grpSpLocks/>
            </p:cNvGrpSpPr>
            <p:nvPr/>
          </p:nvGrpSpPr>
          <p:grpSpPr bwMode="auto">
            <a:xfrm>
              <a:off x="2705100" y="1724025"/>
              <a:ext cx="1028700" cy="4143375"/>
              <a:chOff x="4320" y="1134"/>
              <a:chExt cx="648" cy="2610"/>
            </a:xfrm>
          </p:grpSpPr>
          <p:sp>
            <p:nvSpPr>
              <p:cNvPr id="17" name="Oval 5"/>
              <p:cNvSpPr>
                <a:spLocks noChangeArrowheads="1"/>
              </p:cNvSpPr>
              <p:nvPr/>
            </p:nvSpPr>
            <p:spPr bwMode="auto">
              <a:xfrm>
                <a:off x="4320" y="1728"/>
                <a:ext cx="648" cy="2016"/>
              </a:xfrm>
              <a:prstGeom prst="ellipse">
                <a:avLst/>
              </a:prstGeom>
              <a:solidFill>
                <a:srgbClr val="993300"/>
              </a:solidFill>
              <a:ln w="9525">
                <a:solidFill>
                  <a:schemeClr val="tx1"/>
                </a:solidFill>
                <a:round/>
                <a:headEnd/>
                <a:tailEnd/>
              </a:ln>
              <a:effectLst/>
            </p:spPr>
            <p:txBody>
              <a:bodyPr wrap="none" anchor="ctr"/>
              <a:lstStyle/>
              <a:p>
                <a:pPr fontAlgn="base">
                  <a:spcBef>
                    <a:spcPct val="0"/>
                  </a:spcBef>
                  <a:spcAft>
                    <a:spcPct val="0"/>
                  </a:spcAft>
                </a:pPr>
                <a:endParaRPr lang="en-US" b="1">
                  <a:solidFill>
                    <a:srgbClr val="000000"/>
                  </a:solidFill>
                </a:endParaRPr>
              </a:p>
            </p:txBody>
          </p:sp>
          <p:sp>
            <p:nvSpPr>
              <p:cNvPr id="18" name="Oval 6"/>
              <p:cNvSpPr>
                <a:spLocks noChangeArrowheads="1"/>
              </p:cNvSpPr>
              <p:nvPr/>
            </p:nvSpPr>
            <p:spPr bwMode="auto">
              <a:xfrm>
                <a:off x="4392" y="1134"/>
                <a:ext cx="504" cy="594"/>
              </a:xfrm>
              <a:prstGeom prst="ellipse">
                <a:avLst/>
              </a:prstGeom>
              <a:solidFill>
                <a:srgbClr val="993300"/>
              </a:solidFill>
              <a:ln w="9525">
                <a:solidFill>
                  <a:schemeClr val="tx1"/>
                </a:solidFill>
                <a:round/>
                <a:headEnd/>
                <a:tailEnd/>
              </a:ln>
              <a:effectLst/>
            </p:spPr>
            <p:txBody>
              <a:bodyPr wrap="none" anchor="ctr"/>
              <a:lstStyle/>
              <a:p>
                <a:pPr fontAlgn="base">
                  <a:spcBef>
                    <a:spcPct val="0"/>
                  </a:spcBef>
                  <a:spcAft>
                    <a:spcPct val="0"/>
                  </a:spcAft>
                </a:pPr>
                <a:endParaRPr lang="en-US" b="1">
                  <a:solidFill>
                    <a:srgbClr val="000000"/>
                  </a:solidFill>
                </a:endParaRPr>
              </a:p>
            </p:txBody>
          </p:sp>
        </p:grpSp>
        <p:sp>
          <p:nvSpPr>
            <p:cNvPr id="16" name="AutoShape 26"/>
            <p:cNvSpPr>
              <a:spLocks noChangeArrowheads="1"/>
            </p:cNvSpPr>
            <p:nvPr/>
          </p:nvSpPr>
          <p:spPr bwMode="auto">
            <a:xfrm rot="1800000">
              <a:off x="3048000" y="3292475"/>
              <a:ext cx="3009900" cy="1185863"/>
            </a:xfrm>
            <a:prstGeom prst="rightArrow">
              <a:avLst>
                <a:gd name="adj1" fmla="val 36815"/>
                <a:gd name="adj2" fmla="val 61292"/>
              </a:avLst>
            </a:prstGeom>
            <a:solidFill>
              <a:srgbClr val="FFFF99"/>
            </a:solidFill>
            <a:ln w="9525">
              <a:solidFill>
                <a:schemeClr val="tx1"/>
              </a:solidFill>
              <a:miter lim="800000"/>
              <a:headEnd/>
              <a:tailEnd/>
            </a:ln>
            <a:effectLst/>
          </p:spPr>
          <p:txBody>
            <a:bodyPr wrap="none" anchor="ctr"/>
            <a:lstStyle/>
            <a:p>
              <a:pPr algn="ctr" fontAlgn="base">
                <a:spcBef>
                  <a:spcPct val="0"/>
                </a:spcBef>
                <a:spcAft>
                  <a:spcPct val="0"/>
                </a:spcAft>
              </a:pPr>
              <a:r>
                <a:rPr lang="en-US" sz="1600" b="1" dirty="0">
                  <a:solidFill>
                    <a:srgbClr val="000000"/>
                  </a:solidFill>
                </a:rPr>
                <a:t>BY GOD                  </a:t>
              </a:r>
            </a:p>
          </p:txBody>
        </p:sp>
      </p:grpSp>
    </p:spTree>
    <p:extLst>
      <p:ext uri="{BB962C8B-B14F-4D97-AF65-F5344CB8AC3E}">
        <p14:creationId xmlns:p14="http://schemas.microsoft.com/office/powerpoint/2010/main" val="1298503115"/>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1261884"/>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How</a:t>
            </a:r>
            <a:r>
              <a:rPr lang="en-US" sz="4000" b="1" dirty="0" smtClean="0">
                <a:latin typeface="Papyrus" panose="03070502060502030205" pitchFamily="66" charset="0"/>
                <a:cs typeface="JasmineUPC" panose="02020603050405020304" pitchFamily="18" charset="-34"/>
              </a:rPr>
              <a:t> it worked…</a:t>
            </a:r>
            <a:endParaRPr lang="en-US" sz="4000" b="1" dirty="0">
              <a:latin typeface="Papyrus" panose="03070502060502030205" pitchFamily="66" charset="0"/>
              <a:cs typeface="JasmineUPC" panose="02020603050405020304" pitchFamily="18" charset="-34"/>
            </a:endParaRPr>
          </a:p>
          <a:p>
            <a:pPr lvl="0"/>
            <a:r>
              <a:rPr lang="en-US" sz="3600" b="1" dirty="0" smtClean="0">
                <a:solidFill>
                  <a:schemeClr val="accent2">
                    <a:lumMod val="75000"/>
                  </a:schemeClr>
                </a:solidFill>
                <a:latin typeface="Calibri" panose="020F0502020204030204" pitchFamily="34" charset="0"/>
              </a:rPr>
              <a:t>Human personality was part of inspiration</a:t>
            </a:r>
            <a:endParaRPr lang="en-US" sz="3600" b="1" dirty="0">
              <a:solidFill>
                <a:schemeClr val="accent2">
                  <a:lumMod val="75000"/>
                </a:schemeClr>
              </a:solidFill>
              <a:latin typeface="Calibri" panose="020F0502020204030204" pitchFamily="34" charset="0"/>
            </a:endParaRPr>
          </a:p>
        </p:txBody>
      </p:sp>
      <p:grpSp>
        <p:nvGrpSpPr>
          <p:cNvPr id="3" name="Group 2"/>
          <p:cNvGrpSpPr/>
          <p:nvPr/>
        </p:nvGrpSpPr>
        <p:grpSpPr>
          <a:xfrm>
            <a:off x="90629" y="2607253"/>
            <a:ext cx="7359650" cy="4143375"/>
            <a:chOff x="412750" y="1724025"/>
            <a:chExt cx="7359650" cy="4143375"/>
          </a:xfrm>
        </p:grpSpPr>
        <p:sp>
          <p:nvSpPr>
            <p:cNvPr id="4" name="AutoShape 32"/>
            <p:cNvSpPr>
              <a:spLocks noChangeArrowheads="1"/>
            </p:cNvSpPr>
            <p:nvPr/>
          </p:nvSpPr>
          <p:spPr bwMode="auto">
            <a:xfrm>
              <a:off x="5257800" y="4038600"/>
              <a:ext cx="2514600" cy="1685925"/>
            </a:xfrm>
            <a:prstGeom prst="horizontalScroll">
              <a:avLst>
                <a:gd name="adj" fmla="val 7111"/>
              </a:avLst>
            </a:prstGeom>
            <a:solidFill>
              <a:srgbClr val="CAC50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defRPr/>
              </a:pPr>
              <a:r>
                <a:rPr lang="en-US" sz="2800" b="1" i="1">
                  <a:solidFill>
                    <a:srgbClr val="FFFFFF"/>
                  </a:solidFill>
                  <a:effectLst>
                    <a:outerShdw blurRad="38100" dist="38100" dir="2700000" algn="tl">
                      <a:srgbClr val="000000"/>
                    </a:outerShdw>
                  </a:effectLst>
                </a:rPr>
                <a:t>HOLY</a:t>
              </a:r>
            </a:p>
            <a:p>
              <a:pPr algn="ctr" fontAlgn="base">
                <a:spcBef>
                  <a:spcPct val="0"/>
                </a:spcBef>
                <a:spcAft>
                  <a:spcPct val="0"/>
                </a:spcAft>
                <a:defRPr/>
              </a:pPr>
              <a:r>
                <a:rPr lang="en-US" sz="2800" b="1" i="1">
                  <a:solidFill>
                    <a:srgbClr val="FFFFFF"/>
                  </a:solidFill>
                  <a:effectLst>
                    <a:outerShdw blurRad="38100" dist="38100" dir="2700000" algn="tl">
                      <a:srgbClr val="000000"/>
                    </a:outerShdw>
                  </a:effectLst>
                </a:rPr>
                <a:t>SCRIPTURE</a:t>
              </a:r>
              <a:endParaRPr lang="en-US" sz="2800" b="1">
                <a:solidFill>
                  <a:srgbClr val="000000"/>
                </a:solidFill>
              </a:endParaRPr>
            </a:p>
          </p:txBody>
        </p:sp>
        <p:sp>
          <p:nvSpPr>
            <p:cNvPr id="6" name="Rectangle 28"/>
            <p:cNvSpPr>
              <a:spLocks noChangeArrowheads="1"/>
            </p:cNvSpPr>
            <p:nvPr/>
          </p:nvSpPr>
          <p:spPr bwMode="auto">
            <a:xfrm rot="1800000">
              <a:off x="412750" y="2155825"/>
              <a:ext cx="3048000" cy="431800"/>
            </a:xfrm>
            <a:prstGeom prst="rect">
              <a:avLst/>
            </a:prstGeom>
            <a:solidFill>
              <a:srgbClr val="FFFF99"/>
            </a:solidFill>
            <a:ln w="9525">
              <a:solidFill>
                <a:schemeClr val="tx1"/>
              </a:solidFill>
              <a:miter lim="800000"/>
              <a:headEnd/>
              <a:tailEnd/>
            </a:ln>
            <a:effectLst/>
          </p:spPr>
          <p:txBody>
            <a:bodyPr wrap="none" anchor="ctr"/>
            <a:lstStyle/>
            <a:p>
              <a:pPr algn="ctr" fontAlgn="base">
                <a:spcBef>
                  <a:spcPct val="0"/>
                </a:spcBef>
                <a:spcAft>
                  <a:spcPct val="0"/>
                </a:spcAft>
              </a:pPr>
              <a:r>
                <a:rPr lang="en-US" sz="2400" b="1" dirty="0">
                  <a:solidFill>
                    <a:srgbClr val="000000"/>
                  </a:solidFill>
                </a:rPr>
                <a:t>         INSPIRED</a:t>
              </a:r>
            </a:p>
          </p:txBody>
        </p:sp>
        <p:grpSp>
          <p:nvGrpSpPr>
            <p:cNvPr id="7" name="Group 4"/>
            <p:cNvGrpSpPr>
              <a:grpSpLocks/>
            </p:cNvGrpSpPr>
            <p:nvPr/>
          </p:nvGrpSpPr>
          <p:grpSpPr bwMode="auto">
            <a:xfrm>
              <a:off x="2705100" y="1724025"/>
              <a:ext cx="1028700" cy="4143375"/>
              <a:chOff x="4320" y="1134"/>
              <a:chExt cx="648" cy="2610"/>
            </a:xfrm>
          </p:grpSpPr>
          <p:sp>
            <p:nvSpPr>
              <p:cNvPr id="9" name="Oval 5"/>
              <p:cNvSpPr>
                <a:spLocks noChangeArrowheads="1"/>
              </p:cNvSpPr>
              <p:nvPr/>
            </p:nvSpPr>
            <p:spPr bwMode="auto">
              <a:xfrm>
                <a:off x="4320" y="1728"/>
                <a:ext cx="648" cy="2016"/>
              </a:xfrm>
              <a:prstGeom prst="ellipse">
                <a:avLst/>
              </a:prstGeom>
              <a:solidFill>
                <a:srgbClr val="993300"/>
              </a:solidFill>
              <a:ln w="9525">
                <a:solidFill>
                  <a:schemeClr val="tx1"/>
                </a:solidFill>
                <a:round/>
                <a:headEnd/>
                <a:tailEnd/>
              </a:ln>
              <a:effectLst/>
            </p:spPr>
            <p:txBody>
              <a:bodyPr wrap="none" anchor="ctr"/>
              <a:lstStyle/>
              <a:p>
                <a:pPr fontAlgn="base">
                  <a:spcBef>
                    <a:spcPct val="0"/>
                  </a:spcBef>
                  <a:spcAft>
                    <a:spcPct val="0"/>
                  </a:spcAft>
                </a:pPr>
                <a:endParaRPr lang="en-US" b="1">
                  <a:solidFill>
                    <a:srgbClr val="000000"/>
                  </a:solidFill>
                </a:endParaRPr>
              </a:p>
            </p:txBody>
          </p:sp>
          <p:sp>
            <p:nvSpPr>
              <p:cNvPr id="10" name="Oval 6"/>
              <p:cNvSpPr>
                <a:spLocks noChangeArrowheads="1"/>
              </p:cNvSpPr>
              <p:nvPr/>
            </p:nvSpPr>
            <p:spPr bwMode="auto">
              <a:xfrm>
                <a:off x="4392" y="1134"/>
                <a:ext cx="504" cy="594"/>
              </a:xfrm>
              <a:prstGeom prst="ellipse">
                <a:avLst/>
              </a:prstGeom>
              <a:solidFill>
                <a:srgbClr val="993300"/>
              </a:solidFill>
              <a:ln w="9525">
                <a:solidFill>
                  <a:schemeClr val="tx1"/>
                </a:solidFill>
                <a:round/>
                <a:headEnd/>
                <a:tailEnd/>
              </a:ln>
              <a:effectLst/>
            </p:spPr>
            <p:txBody>
              <a:bodyPr wrap="none" anchor="ctr"/>
              <a:lstStyle/>
              <a:p>
                <a:pPr fontAlgn="base">
                  <a:spcBef>
                    <a:spcPct val="0"/>
                  </a:spcBef>
                  <a:spcAft>
                    <a:spcPct val="0"/>
                  </a:spcAft>
                </a:pPr>
                <a:endParaRPr lang="en-US" b="1">
                  <a:solidFill>
                    <a:srgbClr val="000000"/>
                  </a:solidFill>
                </a:endParaRPr>
              </a:p>
            </p:txBody>
          </p:sp>
        </p:grpSp>
        <p:sp>
          <p:nvSpPr>
            <p:cNvPr id="8" name="AutoShape 26"/>
            <p:cNvSpPr>
              <a:spLocks noChangeArrowheads="1"/>
            </p:cNvSpPr>
            <p:nvPr/>
          </p:nvSpPr>
          <p:spPr bwMode="auto">
            <a:xfrm rot="1800000">
              <a:off x="3048000" y="3292475"/>
              <a:ext cx="3009900" cy="1185863"/>
            </a:xfrm>
            <a:prstGeom prst="rightArrow">
              <a:avLst>
                <a:gd name="adj1" fmla="val 36815"/>
                <a:gd name="adj2" fmla="val 61292"/>
              </a:avLst>
            </a:prstGeom>
            <a:solidFill>
              <a:srgbClr val="FFFF99"/>
            </a:solidFill>
            <a:ln w="9525">
              <a:solidFill>
                <a:schemeClr val="tx1"/>
              </a:solidFill>
              <a:miter lim="800000"/>
              <a:headEnd/>
              <a:tailEnd/>
            </a:ln>
            <a:effectLst/>
          </p:spPr>
          <p:txBody>
            <a:bodyPr wrap="none" anchor="ctr"/>
            <a:lstStyle/>
            <a:p>
              <a:pPr algn="ctr" fontAlgn="base">
                <a:spcBef>
                  <a:spcPct val="0"/>
                </a:spcBef>
                <a:spcAft>
                  <a:spcPct val="0"/>
                </a:spcAft>
              </a:pPr>
              <a:r>
                <a:rPr lang="en-US" sz="2400" b="1" dirty="0">
                  <a:solidFill>
                    <a:srgbClr val="000000"/>
                  </a:solidFill>
                </a:rPr>
                <a:t>BY GOD                  </a:t>
              </a:r>
            </a:p>
          </p:txBody>
        </p:sp>
      </p:grpSp>
    </p:spTree>
    <p:extLst>
      <p:ext uri="{BB962C8B-B14F-4D97-AF65-F5344CB8AC3E}">
        <p14:creationId xmlns:p14="http://schemas.microsoft.com/office/powerpoint/2010/main" val="276014572"/>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2160" y="176646"/>
            <a:ext cx="6345936" cy="3657600"/>
          </a:xfrm>
          <a:prstGeom prst="rect">
            <a:avLst/>
          </a:prstGeom>
        </p:spPr>
      </p:pic>
      <p:sp>
        <p:nvSpPr>
          <p:cNvPr id="5" name="TextBox 4"/>
          <p:cNvSpPr txBox="1"/>
          <p:nvPr/>
        </p:nvSpPr>
        <p:spPr>
          <a:xfrm>
            <a:off x="0" y="4644736"/>
            <a:ext cx="9143999" cy="1323439"/>
          </a:xfrm>
          <a:prstGeom prst="rect">
            <a:avLst/>
          </a:prstGeom>
          <a:noFill/>
        </p:spPr>
        <p:txBody>
          <a:bodyPr wrap="square" rtlCol="0">
            <a:spAutoFit/>
          </a:bodyPr>
          <a:lstStyle/>
          <a:p>
            <a:pPr algn="ctr"/>
            <a:r>
              <a:rPr lang="en-US" sz="4000" dirty="0" smtClean="0">
                <a:latin typeface="Calibri" panose="020F0502020204030204" pitchFamily="34" charset="0"/>
              </a:rPr>
              <a:t>We believe the Bible </a:t>
            </a:r>
          </a:p>
          <a:p>
            <a:pPr algn="ctr"/>
            <a:r>
              <a:rPr lang="en-US" sz="4000" dirty="0" smtClean="0">
                <a:latin typeface="Calibri" panose="020F0502020204030204" pitchFamily="34" charset="0"/>
              </a:rPr>
              <a:t>is inspired by God!</a:t>
            </a:r>
            <a:endParaRPr lang="en-US" sz="4000" dirty="0">
              <a:latin typeface="Calibri" panose="020F0502020204030204" pitchFamily="34" charset="0"/>
            </a:endParaRPr>
          </a:p>
        </p:txBody>
      </p:sp>
    </p:spTree>
    <p:extLst>
      <p:ext uri="{BB962C8B-B14F-4D97-AF65-F5344CB8AC3E}">
        <p14:creationId xmlns:p14="http://schemas.microsoft.com/office/powerpoint/2010/main" val="3579535355"/>
      </p:ext>
    </p:ext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1815882"/>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How</a:t>
            </a:r>
            <a:r>
              <a:rPr lang="en-US" sz="4000" b="1" dirty="0" smtClean="0">
                <a:latin typeface="Papyrus" panose="03070502060502030205" pitchFamily="66" charset="0"/>
                <a:cs typeface="JasmineUPC" panose="02020603050405020304" pitchFamily="18" charset="-34"/>
              </a:rPr>
              <a:t> it worked…</a:t>
            </a:r>
            <a:endParaRPr lang="en-US" sz="4000" b="1" dirty="0">
              <a:latin typeface="Papyrus" panose="03070502060502030205" pitchFamily="66" charset="0"/>
              <a:cs typeface="JasmineUPC" panose="02020603050405020304" pitchFamily="18" charset="-34"/>
            </a:endParaRPr>
          </a:p>
          <a:p>
            <a:r>
              <a:rPr lang="en-US" sz="3600" b="1" dirty="0">
                <a:solidFill>
                  <a:schemeClr val="accent2">
                    <a:lumMod val="75000"/>
                  </a:schemeClr>
                </a:solidFill>
                <a:latin typeface="Calibri" panose="020F0502020204030204" pitchFamily="34" charset="0"/>
              </a:rPr>
              <a:t>Human personality was part of inspiration</a:t>
            </a:r>
          </a:p>
          <a:p>
            <a:pPr lvl="0"/>
            <a:r>
              <a:rPr lang="en-US" sz="3600" b="1" dirty="0" smtClean="0">
                <a:solidFill>
                  <a:schemeClr val="accent2">
                    <a:lumMod val="75000"/>
                  </a:schemeClr>
                </a:solidFill>
                <a:latin typeface="Calibri" panose="020F0502020204030204" pitchFamily="34" charset="0"/>
              </a:rPr>
              <a:t>Human literary form was part of inspiration</a:t>
            </a:r>
            <a:endParaRPr lang="en-US" sz="3600" b="1" dirty="0">
              <a:solidFill>
                <a:schemeClr val="accent2">
                  <a:lumMod val="75000"/>
                </a:schemeClr>
              </a:solidFill>
              <a:latin typeface="Calibri" panose="020F0502020204030204" pitchFamily="34" charset="0"/>
            </a:endParaRPr>
          </a:p>
        </p:txBody>
      </p:sp>
      <p:grpSp>
        <p:nvGrpSpPr>
          <p:cNvPr id="3" name="Group 2"/>
          <p:cNvGrpSpPr/>
          <p:nvPr/>
        </p:nvGrpSpPr>
        <p:grpSpPr>
          <a:xfrm>
            <a:off x="90629" y="2607253"/>
            <a:ext cx="7359650" cy="4143375"/>
            <a:chOff x="412750" y="1724025"/>
            <a:chExt cx="7359650" cy="4143375"/>
          </a:xfrm>
        </p:grpSpPr>
        <p:sp>
          <p:nvSpPr>
            <p:cNvPr id="4" name="AutoShape 32"/>
            <p:cNvSpPr>
              <a:spLocks noChangeArrowheads="1"/>
            </p:cNvSpPr>
            <p:nvPr/>
          </p:nvSpPr>
          <p:spPr bwMode="auto">
            <a:xfrm>
              <a:off x="5257800" y="4038600"/>
              <a:ext cx="2514600" cy="1685925"/>
            </a:xfrm>
            <a:prstGeom prst="horizontalScroll">
              <a:avLst>
                <a:gd name="adj" fmla="val 7111"/>
              </a:avLst>
            </a:prstGeom>
            <a:solidFill>
              <a:srgbClr val="CAC50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defRPr/>
              </a:pPr>
              <a:r>
                <a:rPr lang="en-US" sz="2800" b="1" i="1">
                  <a:solidFill>
                    <a:srgbClr val="FFFFFF"/>
                  </a:solidFill>
                  <a:effectLst>
                    <a:outerShdw blurRad="38100" dist="38100" dir="2700000" algn="tl">
                      <a:srgbClr val="000000"/>
                    </a:outerShdw>
                  </a:effectLst>
                </a:rPr>
                <a:t>HOLY</a:t>
              </a:r>
            </a:p>
            <a:p>
              <a:pPr algn="ctr" fontAlgn="base">
                <a:spcBef>
                  <a:spcPct val="0"/>
                </a:spcBef>
                <a:spcAft>
                  <a:spcPct val="0"/>
                </a:spcAft>
                <a:defRPr/>
              </a:pPr>
              <a:r>
                <a:rPr lang="en-US" sz="2800" b="1" i="1">
                  <a:solidFill>
                    <a:srgbClr val="FFFFFF"/>
                  </a:solidFill>
                  <a:effectLst>
                    <a:outerShdw blurRad="38100" dist="38100" dir="2700000" algn="tl">
                      <a:srgbClr val="000000"/>
                    </a:outerShdw>
                  </a:effectLst>
                </a:rPr>
                <a:t>SCRIPTURE</a:t>
              </a:r>
              <a:endParaRPr lang="en-US" sz="2800" b="1">
                <a:solidFill>
                  <a:srgbClr val="000000"/>
                </a:solidFill>
              </a:endParaRPr>
            </a:p>
          </p:txBody>
        </p:sp>
        <p:sp>
          <p:nvSpPr>
            <p:cNvPr id="6" name="Rectangle 28"/>
            <p:cNvSpPr>
              <a:spLocks noChangeArrowheads="1"/>
            </p:cNvSpPr>
            <p:nvPr/>
          </p:nvSpPr>
          <p:spPr bwMode="auto">
            <a:xfrm rot="1800000">
              <a:off x="412750" y="2155825"/>
              <a:ext cx="3048000" cy="431800"/>
            </a:xfrm>
            <a:prstGeom prst="rect">
              <a:avLst/>
            </a:prstGeom>
            <a:solidFill>
              <a:srgbClr val="FFFF99"/>
            </a:solidFill>
            <a:ln w="9525">
              <a:solidFill>
                <a:schemeClr val="tx1"/>
              </a:solidFill>
              <a:miter lim="800000"/>
              <a:headEnd/>
              <a:tailEnd/>
            </a:ln>
            <a:effectLst/>
          </p:spPr>
          <p:txBody>
            <a:bodyPr wrap="none" anchor="ctr"/>
            <a:lstStyle/>
            <a:p>
              <a:pPr algn="ctr" fontAlgn="base">
                <a:spcBef>
                  <a:spcPct val="0"/>
                </a:spcBef>
                <a:spcAft>
                  <a:spcPct val="0"/>
                </a:spcAft>
              </a:pPr>
              <a:r>
                <a:rPr lang="en-US" sz="2400" b="1" dirty="0">
                  <a:solidFill>
                    <a:srgbClr val="000000"/>
                  </a:solidFill>
                </a:rPr>
                <a:t>         INSPIRED</a:t>
              </a:r>
            </a:p>
          </p:txBody>
        </p:sp>
        <p:grpSp>
          <p:nvGrpSpPr>
            <p:cNvPr id="7" name="Group 4"/>
            <p:cNvGrpSpPr>
              <a:grpSpLocks/>
            </p:cNvGrpSpPr>
            <p:nvPr/>
          </p:nvGrpSpPr>
          <p:grpSpPr bwMode="auto">
            <a:xfrm>
              <a:off x="2705100" y="1724025"/>
              <a:ext cx="1028700" cy="4143375"/>
              <a:chOff x="4320" y="1134"/>
              <a:chExt cx="648" cy="2610"/>
            </a:xfrm>
          </p:grpSpPr>
          <p:sp>
            <p:nvSpPr>
              <p:cNvPr id="9" name="Oval 5"/>
              <p:cNvSpPr>
                <a:spLocks noChangeArrowheads="1"/>
              </p:cNvSpPr>
              <p:nvPr/>
            </p:nvSpPr>
            <p:spPr bwMode="auto">
              <a:xfrm>
                <a:off x="4320" y="1728"/>
                <a:ext cx="648" cy="2016"/>
              </a:xfrm>
              <a:prstGeom prst="ellipse">
                <a:avLst/>
              </a:prstGeom>
              <a:solidFill>
                <a:srgbClr val="993300"/>
              </a:solidFill>
              <a:ln w="9525">
                <a:solidFill>
                  <a:schemeClr val="tx1"/>
                </a:solidFill>
                <a:round/>
                <a:headEnd/>
                <a:tailEnd/>
              </a:ln>
              <a:effectLst/>
            </p:spPr>
            <p:txBody>
              <a:bodyPr wrap="none" anchor="ctr"/>
              <a:lstStyle/>
              <a:p>
                <a:pPr fontAlgn="base">
                  <a:spcBef>
                    <a:spcPct val="0"/>
                  </a:spcBef>
                  <a:spcAft>
                    <a:spcPct val="0"/>
                  </a:spcAft>
                </a:pPr>
                <a:endParaRPr lang="en-US" b="1">
                  <a:solidFill>
                    <a:srgbClr val="000000"/>
                  </a:solidFill>
                </a:endParaRPr>
              </a:p>
            </p:txBody>
          </p:sp>
          <p:sp>
            <p:nvSpPr>
              <p:cNvPr id="10" name="Oval 6"/>
              <p:cNvSpPr>
                <a:spLocks noChangeArrowheads="1"/>
              </p:cNvSpPr>
              <p:nvPr/>
            </p:nvSpPr>
            <p:spPr bwMode="auto">
              <a:xfrm>
                <a:off x="4392" y="1134"/>
                <a:ext cx="504" cy="594"/>
              </a:xfrm>
              <a:prstGeom prst="ellipse">
                <a:avLst/>
              </a:prstGeom>
              <a:solidFill>
                <a:srgbClr val="993300"/>
              </a:solidFill>
              <a:ln w="9525">
                <a:solidFill>
                  <a:schemeClr val="tx1"/>
                </a:solidFill>
                <a:round/>
                <a:headEnd/>
                <a:tailEnd/>
              </a:ln>
              <a:effectLst/>
            </p:spPr>
            <p:txBody>
              <a:bodyPr wrap="none" anchor="ctr"/>
              <a:lstStyle/>
              <a:p>
                <a:pPr fontAlgn="base">
                  <a:spcBef>
                    <a:spcPct val="0"/>
                  </a:spcBef>
                  <a:spcAft>
                    <a:spcPct val="0"/>
                  </a:spcAft>
                </a:pPr>
                <a:endParaRPr lang="en-US" b="1">
                  <a:solidFill>
                    <a:srgbClr val="000000"/>
                  </a:solidFill>
                </a:endParaRPr>
              </a:p>
            </p:txBody>
          </p:sp>
        </p:grpSp>
        <p:sp>
          <p:nvSpPr>
            <p:cNvPr id="8" name="AutoShape 26"/>
            <p:cNvSpPr>
              <a:spLocks noChangeArrowheads="1"/>
            </p:cNvSpPr>
            <p:nvPr/>
          </p:nvSpPr>
          <p:spPr bwMode="auto">
            <a:xfrm rot="1800000">
              <a:off x="3048000" y="3292475"/>
              <a:ext cx="3009900" cy="1185863"/>
            </a:xfrm>
            <a:prstGeom prst="rightArrow">
              <a:avLst>
                <a:gd name="adj1" fmla="val 36815"/>
                <a:gd name="adj2" fmla="val 61292"/>
              </a:avLst>
            </a:prstGeom>
            <a:solidFill>
              <a:srgbClr val="FFFF99"/>
            </a:solidFill>
            <a:ln w="9525">
              <a:solidFill>
                <a:schemeClr val="tx1"/>
              </a:solidFill>
              <a:miter lim="800000"/>
              <a:headEnd/>
              <a:tailEnd/>
            </a:ln>
            <a:effectLst/>
          </p:spPr>
          <p:txBody>
            <a:bodyPr wrap="none" anchor="ctr"/>
            <a:lstStyle/>
            <a:p>
              <a:pPr algn="ctr" fontAlgn="base">
                <a:spcBef>
                  <a:spcPct val="0"/>
                </a:spcBef>
                <a:spcAft>
                  <a:spcPct val="0"/>
                </a:spcAft>
              </a:pPr>
              <a:r>
                <a:rPr lang="en-US" sz="2400" b="1" dirty="0">
                  <a:solidFill>
                    <a:srgbClr val="000000"/>
                  </a:solidFill>
                </a:rPr>
                <a:t>BY GOD                  </a:t>
              </a:r>
            </a:p>
          </p:txBody>
        </p:sp>
      </p:grpSp>
    </p:spTree>
    <p:extLst>
      <p:ext uri="{BB962C8B-B14F-4D97-AF65-F5344CB8AC3E}">
        <p14:creationId xmlns:p14="http://schemas.microsoft.com/office/powerpoint/2010/main" val="3199242219"/>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2369880"/>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How</a:t>
            </a:r>
            <a:r>
              <a:rPr lang="en-US" sz="4000" b="1" dirty="0" smtClean="0">
                <a:latin typeface="Papyrus" panose="03070502060502030205" pitchFamily="66" charset="0"/>
                <a:cs typeface="JasmineUPC" panose="02020603050405020304" pitchFamily="18" charset="-34"/>
              </a:rPr>
              <a:t> it worked…</a:t>
            </a:r>
            <a:endParaRPr lang="en-US" sz="4000" b="1" dirty="0">
              <a:latin typeface="Papyrus" panose="03070502060502030205" pitchFamily="66" charset="0"/>
              <a:cs typeface="JasmineUPC" panose="02020603050405020304" pitchFamily="18" charset="-34"/>
            </a:endParaRPr>
          </a:p>
          <a:p>
            <a:r>
              <a:rPr lang="en-US" sz="3600" b="1" dirty="0">
                <a:solidFill>
                  <a:schemeClr val="accent2">
                    <a:lumMod val="75000"/>
                  </a:schemeClr>
                </a:solidFill>
                <a:latin typeface="Calibri" panose="020F0502020204030204" pitchFamily="34" charset="0"/>
              </a:rPr>
              <a:t>Human personality was part of inspiration</a:t>
            </a:r>
          </a:p>
          <a:p>
            <a:pPr lvl="0"/>
            <a:r>
              <a:rPr lang="en-US" sz="3600" b="1" dirty="0">
                <a:solidFill>
                  <a:schemeClr val="accent2">
                    <a:lumMod val="75000"/>
                  </a:schemeClr>
                </a:solidFill>
                <a:latin typeface="Calibri" panose="020F0502020204030204" pitchFamily="34" charset="0"/>
              </a:rPr>
              <a:t>Human literary form was part of inspiration</a:t>
            </a:r>
          </a:p>
          <a:p>
            <a:pPr lvl="0"/>
            <a:r>
              <a:rPr lang="en-US" sz="3600" b="1" dirty="0" smtClean="0">
                <a:solidFill>
                  <a:schemeClr val="accent2">
                    <a:lumMod val="75000"/>
                  </a:schemeClr>
                </a:solidFill>
                <a:latin typeface="Calibri" panose="020F0502020204030204" pitchFamily="34" charset="0"/>
              </a:rPr>
              <a:t>A variety of sources was part of inspiration</a:t>
            </a:r>
            <a:endParaRPr lang="en-US" sz="3600" b="1" dirty="0">
              <a:solidFill>
                <a:schemeClr val="accent2">
                  <a:lumMod val="75000"/>
                </a:schemeClr>
              </a:solidFill>
              <a:latin typeface="Calibri" panose="020F0502020204030204" pitchFamily="34" charset="0"/>
            </a:endParaRPr>
          </a:p>
        </p:txBody>
      </p:sp>
      <p:grpSp>
        <p:nvGrpSpPr>
          <p:cNvPr id="3" name="Group 2"/>
          <p:cNvGrpSpPr/>
          <p:nvPr/>
        </p:nvGrpSpPr>
        <p:grpSpPr>
          <a:xfrm>
            <a:off x="90629" y="2607253"/>
            <a:ext cx="7359650" cy="4143375"/>
            <a:chOff x="412750" y="1724025"/>
            <a:chExt cx="7359650" cy="4143375"/>
          </a:xfrm>
        </p:grpSpPr>
        <p:sp>
          <p:nvSpPr>
            <p:cNvPr id="4" name="AutoShape 32"/>
            <p:cNvSpPr>
              <a:spLocks noChangeArrowheads="1"/>
            </p:cNvSpPr>
            <p:nvPr/>
          </p:nvSpPr>
          <p:spPr bwMode="auto">
            <a:xfrm>
              <a:off x="5257800" y="4038600"/>
              <a:ext cx="2514600" cy="1685925"/>
            </a:xfrm>
            <a:prstGeom prst="horizontalScroll">
              <a:avLst>
                <a:gd name="adj" fmla="val 7111"/>
              </a:avLst>
            </a:prstGeom>
            <a:solidFill>
              <a:srgbClr val="CAC50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defRPr/>
              </a:pPr>
              <a:r>
                <a:rPr lang="en-US" sz="2800" b="1" i="1">
                  <a:solidFill>
                    <a:srgbClr val="FFFFFF"/>
                  </a:solidFill>
                  <a:effectLst>
                    <a:outerShdw blurRad="38100" dist="38100" dir="2700000" algn="tl">
                      <a:srgbClr val="000000"/>
                    </a:outerShdw>
                  </a:effectLst>
                </a:rPr>
                <a:t>HOLY</a:t>
              </a:r>
            </a:p>
            <a:p>
              <a:pPr algn="ctr" fontAlgn="base">
                <a:spcBef>
                  <a:spcPct val="0"/>
                </a:spcBef>
                <a:spcAft>
                  <a:spcPct val="0"/>
                </a:spcAft>
                <a:defRPr/>
              </a:pPr>
              <a:r>
                <a:rPr lang="en-US" sz="2800" b="1" i="1">
                  <a:solidFill>
                    <a:srgbClr val="FFFFFF"/>
                  </a:solidFill>
                  <a:effectLst>
                    <a:outerShdw blurRad="38100" dist="38100" dir="2700000" algn="tl">
                      <a:srgbClr val="000000"/>
                    </a:outerShdw>
                  </a:effectLst>
                </a:rPr>
                <a:t>SCRIPTURE</a:t>
              </a:r>
              <a:endParaRPr lang="en-US" sz="2800" b="1">
                <a:solidFill>
                  <a:srgbClr val="000000"/>
                </a:solidFill>
              </a:endParaRPr>
            </a:p>
          </p:txBody>
        </p:sp>
        <p:sp>
          <p:nvSpPr>
            <p:cNvPr id="6" name="Rectangle 28"/>
            <p:cNvSpPr>
              <a:spLocks noChangeArrowheads="1"/>
            </p:cNvSpPr>
            <p:nvPr/>
          </p:nvSpPr>
          <p:spPr bwMode="auto">
            <a:xfrm rot="1800000">
              <a:off x="412750" y="2155825"/>
              <a:ext cx="3048000" cy="431800"/>
            </a:xfrm>
            <a:prstGeom prst="rect">
              <a:avLst/>
            </a:prstGeom>
            <a:solidFill>
              <a:srgbClr val="FFFF99"/>
            </a:solidFill>
            <a:ln w="9525">
              <a:solidFill>
                <a:schemeClr val="tx1"/>
              </a:solidFill>
              <a:miter lim="800000"/>
              <a:headEnd/>
              <a:tailEnd/>
            </a:ln>
            <a:effectLst/>
          </p:spPr>
          <p:txBody>
            <a:bodyPr wrap="none" anchor="ctr"/>
            <a:lstStyle/>
            <a:p>
              <a:pPr algn="ctr" fontAlgn="base">
                <a:spcBef>
                  <a:spcPct val="0"/>
                </a:spcBef>
                <a:spcAft>
                  <a:spcPct val="0"/>
                </a:spcAft>
              </a:pPr>
              <a:r>
                <a:rPr lang="en-US" sz="2400" b="1" dirty="0">
                  <a:solidFill>
                    <a:srgbClr val="000000"/>
                  </a:solidFill>
                </a:rPr>
                <a:t>         INSPIRED</a:t>
              </a:r>
            </a:p>
          </p:txBody>
        </p:sp>
        <p:grpSp>
          <p:nvGrpSpPr>
            <p:cNvPr id="7" name="Group 4"/>
            <p:cNvGrpSpPr>
              <a:grpSpLocks/>
            </p:cNvGrpSpPr>
            <p:nvPr/>
          </p:nvGrpSpPr>
          <p:grpSpPr bwMode="auto">
            <a:xfrm>
              <a:off x="2705100" y="1724025"/>
              <a:ext cx="1028700" cy="4143375"/>
              <a:chOff x="4320" y="1134"/>
              <a:chExt cx="648" cy="2610"/>
            </a:xfrm>
          </p:grpSpPr>
          <p:sp>
            <p:nvSpPr>
              <p:cNvPr id="9" name="Oval 5"/>
              <p:cNvSpPr>
                <a:spLocks noChangeArrowheads="1"/>
              </p:cNvSpPr>
              <p:nvPr/>
            </p:nvSpPr>
            <p:spPr bwMode="auto">
              <a:xfrm>
                <a:off x="4320" y="1728"/>
                <a:ext cx="648" cy="2016"/>
              </a:xfrm>
              <a:prstGeom prst="ellipse">
                <a:avLst/>
              </a:prstGeom>
              <a:solidFill>
                <a:srgbClr val="993300"/>
              </a:solidFill>
              <a:ln w="9525">
                <a:solidFill>
                  <a:schemeClr val="tx1"/>
                </a:solidFill>
                <a:round/>
                <a:headEnd/>
                <a:tailEnd/>
              </a:ln>
              <a:effectLst/>
            </p:spPr>
            <p:txBody>
              <a:bodyPr wrap="none" anchor="ctr"/>
              <a:lstStyle/>
              <a:p>
                <a:pPr fontAlgn="base">
                  <a:spcBef>
                    <a:spcPct val="0"/>
                  </a:spcBef>
                  <a:spcAft>
                    <a:spcPct val="0"/>
                  </a:spcAft>
                </a:pPr>
                <a:endParaRPr lang="en-US" b="1">
                  <a:solidFill>
                    <a:srgbClr val="000000"/>
                  </a:solidFill>
                </a:endParaRPr>
              </a:p>
            </p:txBody>
          </p:sp>
          <p:sp>
            <p:nvSpPr>
              <p:cNvPr id="10" name="Oval 6"/>
              <p:cNvSpPr>
                <a:spLocks noChangeArrowheads="1"/>
              </p:cNvSpPr>
              <p:nvPr/>
            </p:nvSpPr>
            <p:spPr bwMode="auto">
              <a:xfrm>
                <a:off x="4392" y="1134"/>
                <a:ext cx="504" cy="594"/>
              </a:xfrm>
              <a:prstGeom prst="ellipse">
                <a:avLst/>
              </a:prstGeom>
              <a:solidFill>
                <a:srgbClr val="993300"/>
              </a:solidFill>
              <a:ln w="9525">
                <a:solidFill>
                  <a:schemeClr val="tx1"/>
                </a:solidFill>
                <a:round/>
                <a:headEnd/>
                <a:tailEnd/>
              </a:ln>
              <a:effectLst/>
            </p:spPr>
            <p:txBody>
              <a:bodyPr wrap="none" anchor="ctr"/>
              <a:lstStyle/>
              <a:p>
                <a:pPr fontAlgn="base">
                  <a:spcBef>
                    <a:spcPct val="0"/>
                  </a:spcBef>
                  <a:spcAft>
                    <a:spcPct val="0"/>
                  </a:spcAft>
                </a:pPr>
                <a:endParaRPr lang="en-US" b="1">
                  <a:solidFill>
                    <a:srgbClr val="000000"/>
                  </a:solidFill>
                </a:endParaRPr>
              </a:p>
            </p:txBody>
          </p:sp>
        </p:grpSp>
        <p:sp>
          <p:nvSpPr>
            <p:cNvPr id="8" name="AutoShape 26"/>
            <p:cNvSpPr>
              <a:spLocks noChangeArrowheads="1"/>
            </p:cNvSpPr>
            <p:nvPr/>
          </p:nvSpPr>
          <p:spPr bwMode="auto">
            <a:xfrm rot="1800000">
              <a:off x="3048000" y="3292475"/>
              <a:ext cx="3009900" cy="1185863"/>
            </a:xfrm>
            <a:prstGeom prst="rightArrow">
              <a:avLst>
                <a:gd name="adj1" fmla="val 36815"/>
                <a:gd name="adj2" fmla="val 61292"/>
              </a:avLst>
            </a:prstGeom>
            <a:solidFill>
              <a:srgbClr val="FFFF99"/>
            </a:solidFill>
            <a:ln w="9525">
              <a:solidFill>
                <a:schemeClr val="tx1"/>
              </a:solidFill>
              <a:miter lim="800000"/>
              <a:headEnd/>
              <a:tailEnd/>
            </a:ln>
            <a:effectLst/>
          </p:spPr>
          <p:txBody>
            <a:bodyPr wrap="none" anchor="ctr"/>
            <a:lstStyle/>
            <a:p>
              <a:pPr algn="ctr" fontAlgn="base">
                <a:spcBef>
                  <a:spcPct val="0"/>
                </a:spcBef>
                <a:spcAft>
                  <a:spcPct val="0"/>
                </a:spcAft>
              </a:pPr>
              <a:r>
                <a:rPr lang="en-US" sz="2400" b="1" dirty="0">
                  <a:solidFill>
                    <a:srgbClr val="000000"/>
                  </a:solidFill>
                </a:rPr>
                <a:t>BY GOD                  </a:t>
              </a:r>
            </a:p>
          </p:txBody>
        </p:sp>
      </p:grpSp>
    </p:spTree>
    <p:extLst>
      <p:ext uri="{BB962C8B-B14F-4D97-AF65-F5344CB8AC3E}">
        <p14:creationId xmlns:p14="http://schemas.microsoft.com/office/powerpoint/2010/main" val="557755207"/>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6617196"/>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Implications</a:t>
            </a:r>
            <a:r>
              <a:rPr lang="en-US" sz="4000" b="1" dirty="0" smtClean="0">
                <a:latin typeface="Papyrus" panose="03070502060502030205" pitchFamily="66" charset="0"/>
                <a:cs typeface="JasmineUPC" panose="02020603050405020304" pitchFamily="18" charset="-34"/>
              </a:rPr>
              <a:t>…</a:t>
            </a:r>
          </a:p>
          <a:p>
            <a:endParaRPr lang="en-US" sz="2000" b="1" dirty="0" smtClean="0">
              <a:latin typeface="Calibri" panose="020F0502020204030204" pitchFamily="34" charset="0"/>
              <a:cs typeface="JasmineUPC" panose="02020603050405020304" pitchFamily="18" charset="-34"/>
            </a:endParaRPr>
          </a:p>
          <a:p>
            <a:pPr lvl="0"/>
            <a:r>
              <a:rPr lang="en-US" sz="3600" b="1" dirty="0" smtClean="0">
                <a:latin typeface="Calibri" panose="020F0502020204030204" pitchFamily="34" charset="0"/>
              </a:rPr>
              <a:t>1. If </a:t>
            </a:r>
            <a:r>
              <a:rPr lang="en-US" sz="3600" b="1" dirty="0">
                <a:latin typeface="Calibri" panose="020F0502020204030204" pitchFamily="34" charset="0"/>
              </a:rPr>
              <a:t>scripture is inspired by a perfect and truthful God, then scripture must be </a:t>
            </a:r>
            <a:r>
              <a:rPr lang="en-US" sz="3600" b="1" u="sng" dirty="0">
                <a:latin typeface="Calibri" panose="020F0502020204030204" pitchFamily="34" charset="0"/>
              </a:rPr>
              <a:t>inerrant</a:t>
            </a:r>
            <a:r>
              <a:rPr lang="en-US" sz="3600" b="1" dirty="0">
                <a:latin typeface="Calibri" panose="020F0502020204030204" pitchFamily="34" charset="0"/>
              </a:rPr>
              <a:t>.  </a:t>
            </a:r>
          </a:p>
          <a:p>
            <a:endParaRPr lang="en-US" sz="2000" b="1" dirty="0">
              <a:latin typeface="Calibri" panose="020F0502020204030204" pitchFamily="34" charset="0"/>
            </a:endParaRPr>
          </a:p>
          <a:p>
            <a:pPr lvl="0"/>
            <a:r>
              <a:rPr lang="en-US" sz="3600" b="1" dirty="0" smtClean="0">
                <a:latin typeface="Calibri" panose="020F0502020204030204" pitchFamily="34" charset="0"/>
              </a:rPr>
              <a:t>2. If </a:t>
            </a:r>
            <a:r>
              <a:rPr lang="en-US" sz="3600" b="1" dirty="0">
                <a:latin typeface="Calibri" panose="020F0502020204030204" pitchFamily="34" charset="0"/>
              </a:rPr>
              <a:t>scripture is inspired by God, then scripture must be </a:t>
            </a:r>
            <a:r>
              <a:rPr lang="en-US" sz="3600" b="1" u="sng" dirty="0">
                <a:latin typeface="Calibri" panose="020F0502020204030204" pitchFamily="34" charset="0"/>
              </a:rPr>
              <a:t>sufficient</a:t>
            </a:r>
            <a:r>
              <a:rPr lang="en-US" sz="3600" b="1" dirty="0">
                <a:latin typeface="Calibri" panose="020F0502020204030204" pitchFamily="34" charset="0"/>
              </a:rPr>
              <a:t> for its declared purposes of knowing God, being saved by Christ, being led by the Spirit to victorious life.</a:t>
            </a:r>
          </a:p>
          <a:p>
            <a:pPr lvl="0"/>
            <a:endParaRPr lang="en-US" sz="2000" b="1" dirty="0" smtClean="0">
              <a:latin typeface="Calibri" panose="020F0502020204030204" pitchFamily="34" charset="0"/>
            </a:endParaRPr>
          </a:p>
          <a:p>
            <a:pPr lvl="0"/>
            <a:r>
              <a:rPr lang="en-US" sz="3600" b="1" dirty="0" smtClean="0">
                <a:latin typeface="Calibri" panose="020F0502020204030204" pitchFamily="34" charset="0"/>
              </a:rPr>
              <a:t>3. If </a:t>
            </a:r>
            <a:r>
              <a:rPr lang="en-US" sz="3600" b="1" dirty="0">
                <a:latin typeface="Calibri" panose="020F0502020204030204" pitchFamily="34" charset="0"/>
              </a:rPr>
              <a:t>scripture is inspired by God, then scripture must be </a:t>
            </a:r>
            <a:r>
              <a:rPr lang="en-US" sz="3600" b="1" u="sng" dirty="0">
                <a:latin typeface="Calibri" panose="020F0502020204030204" pitchFamily="34" charset="0"/>
              </a:rPr>
              <a:t>authoritative</a:t>
            </a:r>
            <a:r>
              <a:rPr lang="en-US" sz="3600" b="1" dirty="0">
                <a:latin typeface="Calibri" panose="020F0502020204030204" pitchFamily="34" charset="0"/>
              </a:rPr>
              <a:t> for our lives and ministries</a:t>
            </a:r>
            <a:r>
              <a:rPr lang="en-US" sz="3600" b="1" dirty="0" smtClean="0">
                <a:latin typeface="Calibri" panose="020F0502020204030204" pitchFamily="34" charset="0"/>
              </a:rPr>
              <a:t>.</a:t>
            </a:r>
            <a:endParaRPr lang="en-US" sz="3600" b="1" dirty="0">
              <a:latin typeface="Calibri" panose="020F0502020204030204" pitchFamily="34" charset="0"/>
            </a:endParaRPr>
          </a:p>
        </p:txBody>
      </p:sp>
    </p:spTree>
    <p:extLst>
      <p:ext uri="{BB962C8B-B14F-4D97-AF65-F5344CB8AC3E}">
        <p14:creationId xmlns:p14="http://schemas.microsoft.com/office/powerpoint/2010/main" val="139377731"/>
      </p:ext>
    </p:extLst>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6863417"/>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Implications</a:t>
            </a:r>
            <a:r>
              <a:rPr lang="en-US" sz="4000" b="1" dirty="0" smtClean="0">
                <a:latin typeface="Papyrus" panose="03070502060502030205" pitchFamily="66" charset="0"/>
                <a:cs typeface="JasmineUPC" panose="02020603050405020304" pitchFamily="18" charset="-34"/>
              </a:rPr>
              <a:t>…</a:t>
            </a:r>
          </a:p>
          <a:p>
            <a:pPr lvl="0"/>
            <a:endParaRPr lang="en-US" sz="2000" dirty="0">
              <a:latin typeface="Calibri" panose="020F0502020204030204" pitchFamily="34" charset="0"/>
            </a:endParaRPr>
          </a:p>
          <a:p>
            <a:pPr lvl="0"/>
            <a:r>
              <a:rPr lang="en-US" sz="3600" b="1" dirty="0" smtClean="0">
                <a:latin typeface="Calibri" panose="020F0502020204030204" pitchFamily="34" charset="0"/>
              </a:rPr>
              <a:t>4. If scripture is inspired by God, then we can trust we have the proper “canon.”</a:t>
            </a:r>
          </a:p>
          <a:p>
            <a:pPr lvl="0"/>
            <a:endParaRPr lang="en-US" sz="3600" b="1" dirty="0" smtClean="0">
              <a:latin typeface="Calibri" panose="020F0502020204030204" pitchFamily="34" charset="0"/>
            </a:endParaRPr>
          </a:p>
          <a:p>
            <a:pPr lvl="0"/>
            <a:r>
              <a:rPr lang="en-US" sz="3600" b="1" dirty="0" smtClean="0">
                <a:latin typeface="Calibri" panose="020F0502020204030204" pitchFamily="34" charset="0"/>
              </a:rPr>
              <a:t>5. </a:t>
            </a:r>
            <a:r>
              <a:rPr lang="en-US" sz="3600" b="1" dirty="0" smtClean="0">
                <a:latin typeface="Calibri" panose="020F0502020204030204" pitchFamily="34" charset="0"/>
              </a:rPr>
              <a:t>If </a:t>
            </a:r>
            <a:r>
              <a:rPr lang="en-US" sz="3600" b="1" dirty="0">
                <a:latin typeface="Calibri" panose="020F0502020204030204" pitchFamily="34" charset="0"/>
              </a:rPr>
              <a:t>scripture is inspired by God, inerrant, sufficient, and authoritative then </a:t>
            </a:r>
            <a:r>
              <a:rPr lang="en-US" sz="3600" b="1" u="sng" dirty="0">
                <a:latin typeface="Calibri" panose="020F0502020204030204" pitchFamily="34" charset="0"/>
              </a:rPr>
              <a:t>we are dependent</a:t>
            </a:r>
            <a:r>
              <a:rPr lang="en-US" sz="3600" b="1" dirty="0">
                <a:latin typeface="Calibri" panose="020F0502020204030204" pitchFamily="34" charset="0"/>
              </a:rPr>
              <a:t> on it for God’s specific revelation that he wants us to know.</a:t>
            </a:r>
          </a:p>
          <a:p>
            <a:pPr lvl="0"/>
            <a:endParaRPr lang="en-US" sz="3600" b="1" dirty="0">
              <a:latin typeface="Calibri" panose="020F0502020204030204" pitchFamily="34" charset="0"/>
            </a:endParaRPr>
          </a:p>
          <a:p>
            <a:pPr lvl="0"/>
            <a:r>
              <a:rPr lang="en-US" sz="3600" b="1" dirty="0" smtClean="0">
                <a:latin typeface="Calibri" panose="020F0502020204030204" pitchFamily="34" charset="0"/>
              </a:rPr>
              <a:t>6. </a:t>
            </a:r>
            <a:r>
              <a:rPr lang="en-US" sz="3600" b="1" dirty="0" smtClean="0">
                <a:latin typeface="Calibri" panose="020F0502020204030204" pitchFamily="34" charset="0"/>
              </a:rPr>
              <a:t>If </a:t>
            </a:r>
            <a:r>
              <a:rPr lang="en-US" sz="3600" b="1" dirty="0">
                <a:latin typeface="Calibri" panose="020F0502020204030204" pitchFamily="34" charset="0"/>
              </a:rPr>
              <a:t>we are dependent on scripture, then we should be </a:t>
            </a:r>
            <a:r>
              <a:rPr lang="en-US" sz="3600" b="1" u="sng" dirty="0">
                <a:latin typeface="Calibri" panose="020F0502020204030204" pitchFamily="34" charset="0"/>
              </a:rPr>
              <a:t>devoted to studying it</a:t>
            </a:r>
            <a:r>
              <a:rPr lang="en-US" sz="3600" b="1" dirty="0">
                <a:latin typeface="Calibri" panose="020F0502020204030204" pitchFamily="34" charset="0"/>
              </a:rPr>
              <a:t>.</a:t>
            </a:r>
          </a:p>
          <a:p>
            <a:pPr lvl="0"/>
            <a:endParaRPr lang="en-US" sz="2000" b="1" dirty="0">
              <a:latin typeface="Calibri" panose="020F0502020204030204" pitchFamily="34" charset="0"/>
            </a:endParaRPr>
          </a:p>
        </p:txBody>
      </p:sp>
    </p:spTree>
    <p:extLst>
      <p:ext uri="{BB962C8B-B14F-4D97-AF65-F5344CB8AC3E}">
        <p14:creationId xmlns:p14="http://schemas.microsoft.com/office/powerpoint/2010/main" val="153538464"/>
      </p:ext>
    </p:extLst>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0260205"/>
      </p:ext>
    </p:ext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6709529"/>
          </a:xfrm>
          <a:prstGeom prst="rect">
            <a:avLst/>
          </a:prstGeom>
          <a:noFill/>
        </p:spPr>
        <p:txBody>
          <a:bodyPr wrap="square" rtlCol="0">
            <a:spAutoFit/>
          </a:bodyPr>
          <a:lstStyle/>
          <a:p>
            <a:r>
              <a:rPr lang="en-US" sz="4000" b="1" dirty="0" smtClean="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What</a:t>
            </a:r>
            <a:r>
              <a:rPr lang="en-US" sz="4000" b="1" dirty="0" smtClean="0">
                <a:latin typeface="Papyrus" panose="03070502060502030205" pitchFamily="66" charset="0"/>
                <a:cs typeface="JasmineUPC" panose="02020603050405020304" pitchFamily="18" charset="-34"/>
              </a:rPr>
              <a:t> we believe…</a:t>
            </a:r>
          </a:p>
          <a:p>
            <a:pPr>
              <a:spcBef>
                <a:spcPts val="3000"/>
              </a:spcBef>
            </a:pPr>
            <a:r>
              <a:rPr lang="en-US" sz="3400" b="1" dirty="0" smtClean="0">
                <a:latin typeface="Calibri" panose="020F0502020204030204" pitchFamily="34" charset="0"/>
              </a:rPr>
              <a:t>John 1.18 NIV:  “No one has ever seen God, but the one and only Son, who is himself God and is in closest relationship with the Father, has made him known.”</a:t>
            </a:r>
          </a:p>
          <a:p>
            <a:pPr lvl="0">
              <a:spcBef>
                <a:spcPts val="3000"/>
              </a:spcBef>
            </a:pPr>
            <a:r>
              <a:rPr lang="en-US" sz="3400" b="1" dirty="0" smtClean="0">
                <a:latin typeface="Calibri" panose="020F0502020204030204" pitchFamily="34" charset="0"/>
              </a:rPr>
              <a:t>John 20.30-31 NET:  “Now Jesus performed many other miraculous signs in the presence of the disciples, which are not recorded in this book.  But these are recorded so that you may believe that Jesus is the Christ, the Son of God, and that by believing you may have life in his name.”</a:t>
            </a:r>
            <a:endParaRPr lang="en-US" sz="3400" b="1" dirty="0">
              <a:latin typeface="Calibri" panose="020F0502020204030204" pitchFamily="34" charset="0"/>
            </a:endParaRPr>
          </a:p>
        </p:txBody>
      </p:sp>
    </p:spTree>
    <p:extLst>
      <p:ext uri="{BB962C8B-B14F-4D97-AF65-F5344CB8AC3E}">
        <p14:creationId xmlns:p14="http://schemas.microsoft.com/office/powerpoint/2010/main" val="2488872485"/>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5693866"/>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a:latin typeface="Papyrus" panose="03070502060502030205" pitchFamily="66" charset="0"/>
                <a:cs typeface="JasmineUPC" panose="02020603050405020304" pitchFamily="18" charset="-34"/>
              </a:rPr>
              <a:t>What</a:t>
            </a:r>
            <a:r>
              <a:rPr lang="en-US" sz="4000" b="1" dirty="0">
                <a:latin typeface="Papyrus" panose="03070502060502030205" pitchFamily="66" charset="0"/>
                <a:cs typeface="JasmineUPC" panose="02020603050405020304" pitchFamily="18" charset="-34"/>
              </a:rPr>
              <a:t> we believe…</a:t>
            </a:r>
          </a:p>
          <a:p>
            <a:pPr lvl="0"/>
            <a:endParaRPr lang="en-US" sz="3600" b="1" dirty="0" smtClean="0">
              <a:latin typeface="Calibri" panose="020F0502020204030204" pitchFamily="34" charset="0"/>
            </a:endParaRPr>
          </a:p>
          <a:p>
            <a:pPr lvl="0"/>
            <a:r>
              <a:rPr lang="en-US" sz="3600" b="1" dirty="0" smtClean="0">
                <a:latin typeface="Calibri" panose="020F0502020204030204" pitchFamily="34" charset="0"/>
              </a:rPr>
              <a:t>2 </a:t>
            </a:r>
            <a:r>
              <a:rPr lang="en-US" sz="3600" b="1" dirty="0">
                <a:latin typeface="Calibri" panose="020F0502020204030204" pitchFamily="34" charset="0"/>
              </a:rPr>
              <a:t>Peter 1.21 NASB:  “…for no prophecy was ever made by an act of human will, but </a:t>
            </a:r>
            <a:r>
              <a:rPr lang="en-US" sz="3600" b="1" u="sng" dirty="0">
                <a:latin typeface="Calibri" panose="020F0502020204030204" pitchFamily="34" charset="0"/>
              </a:rPr>
              <a:t>men</a:t>
            </a:r>
            <a:r>
              <a:rPr lang="en-US" sz="3600" b="1" dirty="0">
                <a:latin typeface="Calibri" panose="020F0502020204030204" pitchFamily="34" charset="0"/>
              </a:rPr>
              <a:t> </a:t>
            </a:r>
            <a:r>
              <a:rPr lang="en-US" sz="3600" b="1" u="sng" dirty="0">
                <a:latin typeface="Calibri" panose="020F0502020204030204" pitchFamily="34" charset="0"/>
              </a:rPr>
              <a:t>moved by the Holy Spirit spoke from God</a:t>
            </a:r>
            <a:r>
              <a:rPr lang="en-US" sz="3600" b="1" dirty="0">
                <a:latin typeface="Calibri" panose="020F0502020204030204" pitchFamily="34" charset="0"/>
              </a:rPr>
              <a:t>.”</a:t>
            </a:r>
          </a:p>
          <a:p>
            <a:pPr lvl="0"/>
            <a:endParaRPr lang="en-US" sz="3600" b="1" dirty="0" smtClean="0">
              <a:latin typeface="Calibri" panose="020F0502020204030204" pitchFamily="34" charset="0"/>
            </a:endParaRPr>
          </a:p>
          <a:p>
            <a:pPr lvl="0"/>
            <a:r>
              <a:rPr lang="en-US" sz="3600" b="1" dirty="0" smtClean="0">
                <a:latin typeface="Calibri" panose="020F0502020204030204" pitchFamily="34" charset="0"/>
              </a:rPr>
              <a:t>2 </a:t>
            </a:r>
            <a:r>
              <a:rPr lang="en-US" sz="3600" b="1" dirty="0">
                <a:latin typeface="Calibri" panose="020F0502020204030204" pitchFamily="34" charset="0"/>
              </a:rPr>
              <a:t>Timothy 3.16 NET:  “Every scripture is </a:t>
            </a:r>
            <a:r>
              <a:rPr lang="en-US" sz="3600" b="1" u="sng" dirty="0">
                <a:latin typeface="Calibri" panose="020F0502020204030204" pitchFamily="34" charset="0"/>
              </a:rPr>
              <a:t>inspired by God </a:t>
            </a:r>
            <a:r>
              <a:rPr lang="en-US" sz="3600" b="1" dirty="0">
                <a:latin typeface="Calibri" panose="020F0502020204030204" pitchFamily="34" charset="0"/>
              </a:rPr>
              <a:t>and useful for teaching, for reproof, for correction, and for training in righteousness…”</a:t>
            </a:r>
          </a:p>
        </p:txBody>
      </p:sp>
    </p:spTree>
    <p:extLst>
      <p:ext uri="{BB962C8B-B14F-4D97-AF65-F5344CB8AC3E}">
        <p14:creationId xmlns:p14="http://schemas.microsoft.com/office/powerpoint/2010/main" val="2366666814"/>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5293757"/>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Why</a:t>
            </a:r>
            <a:r>
              <a:rPr lang="en-US" sz="4000" b="1" dirty="0" smtClean="0">
                <a:latin typeface="Papyrus" panose="03070502060502030205" pitchFamily="66" charset="0"/>
                <a:cs typeface="JasmineUPC" panose="02020603050405020304" pitchFamily="18" charset="-34"/>
              </a:rPr>
              <a:t> </a:t>
            </a:r>
            <a:r>
              <a:rPr lang="en-US" sz="4000" b="1" dirty="0">
                <a:latin typeface="Papyrus" panose="03070502060502030205" pitchFamily="66" charset="0"/>
                <a:cs typeface="JasmineUPC" panose="02020603050405020304" pitchFamily="18" charset="-34"/>
              </a:rPr>
              <a:t>we believe…</a:t>
            </a:r>
          </a:p>
          <a:p>
            <a:pPr lvl="0"/>
            <a:endParaRPr lang="en-US" sz="1000" b="1" dirty="0" smtClean="0">
              <a:latin typeface="Calibri" panose="020F0502020204030204" pitchFamily="34" charset="0"/>
            </a:endParaRPr>
          </a:p>
          <a:p>
            <a:pPr lvl="0"/>
            <a:r>
              <a:rPr lang="en-US" sz="3600" b="1" dirty="0" smtClean="0">
                <a:solidFill>
                  <a:schemeClr val="accent2">
                    <a:lumMod val="75000"/>
                  </a:schemeClr>
                </a:solidFill>
                <a:latin typeface="Calibri" panose="020F0502020204030204" pitchFamily="34" charset="0"/>
              </a:rPr>
              <a:t>1. Church tradition extending back to apostles</a:t>
            </a:r>
          </a:p>
          <a:p>
            <a:pPr lvl="0"/>
            <a:endParaRPr lang="en-US" sz="3600" b="1" dirty="0" smtClean="0">
              <a:solidFill>
                <a:schemeClr val="accent2">
                  <a:lumMod val="75000"/>
                </a:schemeClr>
              </a:solidFill>
              <a:latin typeface="Calibri" panose="020F0502020204030204" pitchFamily="34" charset="0"/>
            </a:endParaRPr>
          </a:p>
          <a:p>
            <a:r>
              <a:rPr lang="en-US" sz="3600" b="1" dirty="0">
                <a:latin typeface="Calibri" panose="020F0502020204030204" pitchFamily="34" charset="0"/>
              </a:rPr>
              <a:t>Clement of Rome, </a:t>
            </a:r>
            <a:r>
              <a:rPr lang="en-US" sz="3600" b="1" i="1" dirty="0">
                <a:latin typeface="Calibri" panose="020F0502020204030204" pitchFamily="34" charset="0"/>
              </a:rPr>
              <a:t>1</a:t>
            </a:r>
            <a:r>
              <a:rPr lang="en-US" sz="3600" b="1" i="1" baseline="30000" dirty="0">
                <a:latin typeface="Calibri" panose="020F0502020204030204" pitchFamily="34" charset="0"/>
              </a:rPr>
              <a:t>st</a:t>
            </a:r>
            <a:r>
              <a:rPr lang="en-US" sz="3600" b="1" i="1" dirty="0">
                <a:latin typeface="Calibri" panose="020F0502020204030204" pitchFamily="34" charset="0"/>
              </a:rPr>
              <a:t> Clement</a:t>
            </a:r>
            <a:r>
              <a:rPr lang="en-US" sz="3600" b="1" dirty="0">
                <a:latin typeface="Calibri" panose="020F0502020204030204" pitchFamily="34" charset="0"/>
              </a:rPr>
              <a:t> </a:t>
            </a:r>
            <a:r>
              <a:rPr lang="en-US" sz="3600" b="1" dirty="0" smtClean="0">
                <a:latin typeface="Calibri" panose="020F0502020204030204" pitchFamily="34" charset="0"/>
              </a:rPr>
              <a:t>45.2-3:  </a:t>
            </a:r>
            <a:r>
              <a:rPr lang="en-US" sz="3600" b="1" dirty="0">
                <a:latin typeface="Calibri" panose="020F0502020204030204" pitchFamily="34" charset="0"/>
              </a:rPr>
              <a:t>“You have searched the holy scriptures, which are </a:t>
            </a:r>
            <a:r>
              <a:rPr lang="en-US" sz="3600" b="1" u="sng" dirty="0">
                <a:latin typeface="Calibri" panose="020F0502020204030204" pitchFamily="34" charset="0"/>
              </a:rPr>
              <a:t>true</a:t>
            </a:r>
            <a:r>
              <a:rPr lang="en-US" sz="3600" b="1" dirty="0">
                <a:latin typeface="Calibri" panose="020F0502020204030204" pitchFamily="34" charset="0"/>
              </a:rPr>
              <a:t>, which were </a:t>
            </a:r>
            <a:r>
              <a:rPr lang="en-US" sz="3600" b="1" u="sng" dirty="0">
                <a:latin typeface="Calibri" panose="020F0502020204030204" pitchFamily="34" charset="0"/>
              </a:rPr>
              <a:t>given by the Holy Spirit</a:t>
            </a:r>
            <a:r>
              <a:rPr lang="en-US" sz="3600" b="1" dirty="0">
                <a:latin typeface="Calibri" panose="020F0502020204030204" pitchFamily="34" charset="0"/>
              </a:rPr>
              <a:t>; you know that nothing unrighteous or counterfeit is written in them…”</a:t>
            </a:r>
          </a:p>
          <a:p>
            <a:pPr lvl="0"/>
            <a:endParaRPr lang="en-US" sz="3600" b="1" dirty="0">
              <a:latin typeface="Calibri" panose="020F0502020204030204" pitchFamily="34" charset="0"/>
            </a:endParaRPr>
          </a:p>
        </p:txBody>
      </p:sp>
    </p:spTree>
    <p:extLst>
      <p:ext uri="{BB962C8B-B14F-4D97-AF65-F5344CB8AC3E}">
        <p14:creationId xmlns:p14="http://schemas.microsoft.com/office/powerpoint/2010/main" val="4274180785"/>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4185761"/>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Why</a:t>
            </a:r>
            <a:r>
              <a:rPr lang="en-US" sz="4000" b="1" dirty="0" smtClean="0">
                <a:latin typeface="Papyrus" panose="03070502060502030205" pitchFamily="66" charset="0"/>
                <a:cs typeface="JasmineUPC" panose="02020603050405020304" pitchFamily="18" charset="-34"/>
              </a:rPr>
              <a:t> </a:t>
            </a:r>
            <a:r>
              <a:rPr lang="en-US" sz="4000" b="1" dirty="0">
                <a:latin typeface="Papyrus" panose="03070502060502030205" pitchFamily="66" charset="0"/>
                <a:cs typeface="JasmineUPC" panose="02020603050405020304" pitchFamily="18" charset="-34"/>
              </a:rPr>
              <a:t>we believe…</a:t>
            </a:r>
          </a:p>
          <a:p>
            <a:pPr lvl="0"/>
            <a:endParaRPr lang="en-US" sz="1000" b="1" dirty="0" smtClean="0">
              <a:latin typeface="Calibri" panose="020F0502020204030204" pitchFamily="34" charset="0"/>
            </a:endParaRPr>
          </a:p>
          <a:p>
            <a:pPr lvl="0"/>
            <a:r>
              <a:rPr lang="en-US" sz="3600" b="1" dirty="0" smtClean="0">
                <a:solidFill>
                  <a:schemeClr val="accent2">
                    <a:lumMod val="75000"/>
                  </a:schemeClr>
                </a:solidFill>
                <a:latin typeface="Calibri" panose="020F0502020204030204" pitchFamily="34" charset="0"/>
              </a:rPr>
              <a:t>1. Church tradition extending back to apostles</a:t>
            </a:r>
          </a:p>
          <a:p>
            <a:pPr lvl="0"/>
            <a:endParaRPr lang="en-US" sz="3600" b="1" dirty="0" smtClean="0">
              <a:solidFill>
                <a:schemeClr val="accent2">
                  <a:lumMod val="75000"/>
                </a:schemeClr>
              </a:solidFill>
              <a:latin typeface="Calibri" panose="020F0502020204030204" pitchFamily="34" charset="0"/>
            </a:endParaRPr>
          </a:p>
          <a:p>
            <a:pPr lvl="0"/>
            <a:r>
              <a:rPr lang="en-US" sz="3600" b="1" dirty="0" err="1">
                <a:latin typeface="Calibri" panose="020F0502020204030204" pitchFamily="34" charset="0"/>
              </a:rPr>
              <a:t>Irenaeus</a:t>
            </a:r>
            <a:r>
              <a:rPr lang="en-US" sz="3600" b="1" dirty="0">
                <a:latin typeface="Calibri" panose="020F0502020204030204" pitchFamily="34" charset="0"/>
              </a:rPr>
              <a:t>, </a:t>
            </a:r>
            <a:r>
              <a:rPr lang="en-US" sz="3600" b="1" i="1" dirty="0">
                <a:latin typeface="Calibri" panose="020F0502020204030204" pitchFamily="34" charset="0"/>
              </a:rPr>
              <a:t>Against Heresies</a:t>
            </a:r>
            <a:r>
              <a:rPr lang="en-US" sz="3600" b="1" dirty="0">
                <a:latin typeface="Calibri" panose="020F0502020204030204" pitchFamily="34" charset="0"/>
              </a:rPr>
              <a:t> </a:t>
            </a:r>
            <a:r>
              <a:rPr lang="en-US" sz="3600" b="1" dirty="0" smtClean="0">
                <a:latin typeface="Calibri" panose="020F0502020204030204" pitchFamily="34" charset="0"/>
              </a:rPr>
              <a:t>2.28.2:  </a:t>
            </a:r>
            <a:r>
              <a:rPr lang="en-US" sz="3600" b="1" dirty="0">
                <a:latin typeface="Calibri" panose="020F0502020204030204" pitchFamily="34" charset="0"/>
              </a:rPr>
              <a:t>“… [we] being most properly assured that the Scriptures are indeed </a:t>
            </a:r>
            <a:r>
              <a:rPr lang="en-US" sz="3600" b="1" u="sng" dirty="0">
                <a:latin typeface="Calibri" panose="020F0502020204030204" pitchFamily="34" charset="0"/>
              </a:rPr>
              <a:t>perfect</a:t>
            </a:r>
            <a:r>
              <a:rPr lang="en-US" sz="3600" b="1" dirty="0">
                <a:latin typeface="Calibri" panose="020F0502020204030204" pitchFamily="34" charset="0"/>
              </a:rPr>
              <a:t>, since they were </a:t>
            </a:r>
            <a:r>
              <a:rPr lang="en-US" sz="3600" b="1" u="sng" dirty="0">
                <a:latin typeface="Calibri" panose="020F0502020204030204" pitchFamily="34" charset="0"/>
              </a:rPr>
              <a:t>spoken by the Word of God and His Spirit</a:t>
            </a:r>
            <a:r>
              <a:rPr lang="en-US" sz="3600" b="1" dirty="0" smtClean="0">
                <a:latin typeface="Calibri" panose="020F0502020204030204" pitchFamily="34" charset="0"/>
              </a:rPr>
              <a:t>…”</a:t>
            </a:r>
            <a:endParaRPr lang="en-US" sz="3600" b="1" dirty="0">
              <a:latin typeface="Calibri" panose="020F0502020204030204" pitchFamily="34" charset="0"/>
            </a:endParaRPr>
          </a:p>
        </p:txBody>
      </p:sp>
    </p:spTree>
    <p:extLst>
      <p:ext uri="{BB962C8B-B14F-4D97-AF65-F5344CB8AC3E}">
        <p14:creationId xmlns:p14="http://schemas.microsoft.com/office/powerpoint/2010/main" val="2589827417"/>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6647974"/>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Why</a:t>
            </a:r>
            <a:r>
              <a:rPr lang="en-US" sz="4000" b="1" dirty="0" smtClean="0">
                <a:latin typeface="Papyrus" panose="03070502060502030205" pitchFamily="66" charset="0"/>
                <a:cs typeface="JasmineUPC" panose="02020603050405020304" pitchFamily="18" charset="-34"/>
              </a:rPr>
              <a:t> </a:t>
            </a:r>
            <a:r>
              <a:rPr lang="en-US" sz="4000" b="1" dirty="0">
                <a:latin typeface="Papyrus" panose="03070502060502030205" pitchFamily="66" charset="0"/>
                <a:cs typeface="JasmineUPC" panose="02020603050405020304" pitchFamily="18" charset="-34"/>
              </a:rPr>
              <a:t>we believe…</a:t>
            </a:r>
          </a:p>
          <a:p>
            <a:pPr lvl="0"/>
            <a:endParaRPr lang="en-US" sz="1000" b="1" dirty="0" smtClean="0">
              <a:latin typeface="Calibri" panose="020F0502020204030204" pitchFamily="34" charset="0"/>
            </a:endParaRPr>
          </a:p>
          <a:p>
            <a:pPr lvl="0"/>
            <a:r>
              <a:rPr lang="en-US" sz="3600" b="1" dirty="0" smtClean="0">
                <a:solidFill>
                  <a:schemeClr val="accent2">
                    <a:lumMod val="75000"/>
                  </a:schemeClr>
                </a:solidFill>
                <a:latin typeface="Calibri" panose="020F0502020204030204" pitchFamily="34" charset="0"/>
              </a:rPr>
              <a:t>1. Church tradition extending back to apostles</a:t>
            </a:r>
          </a:p>
          <a:p>
            <a:pPr lvl="0"/>
            <a:endParaRPr lang="en-US" sz="1600" b="1" dirty="0" smtClean="0">
              <a:latin typeface="Calibri" panose="020F0502020204030204" pitchFamily="34" charset="0"/>
            </a:endParaRPr>
          </a:p>
          <a:p>
            <a:pPr lvl="0"/>
            <a:r>
              <a:rPr lang="en-US" sz="3600" b="1" dirty="0">
                <a:latin typeface="Calibri" panose="020F0502020204030204" pitchFamily="34" charset="0"/>
              </a:rPr>
              <a:t>Origen, </a:t>
            </a:r>
            <a:r>
              <a:rPr lang="en-US" sz="3600" b="1" i="1" dirty="0">
                <a:latin typeface="Calibri" panose="020F0502020204030204" pitchFamily="34" charset="0"/>
              </a:rPr>
              <a:t>First Principles</a:t>
            </a:r>
            <a:r>
              <a:rPr lang="en-US" sz="3600" b="1" dirty="0">
                <a:latin typeface="Calibri" panose="020F0502020204030204" pitchFamily="34" charset="0"/>
              </a:rPr>
              <a:t> 1.3.1 [early third century]:  </a:t>
            </a:r>
            <a:r>
              <a:rPr lang="en-US" sz="3600" b="1" dirty="0" smtClean="0">
                <a:latin typeface="Calibri" panose="020F0502020204030204" pitchFamily="34" charset="0"/>
              </a:rPr>
              <a:t>“… [</a:t>
            </a:r>
            <a:r>
              <a:rPr lang="en-US" sz="3600" b="1" dirty="0">
                <a:latin typeface="Calibri" panose="020F0502020204030204" pitchFamily="34" charset="0"/>
              </a:rPr>
              <a:t>we] believe that it is possible in no other way to explain and bring within the reach of human knowledge this … Son of God, than by means of those Scriptures alone which were </a:t>
            </a:r>
            <a:r>
              <a:rPr lang="en-US" sz="3600" b="1" u="sng" dirty="0">
                <a:latin typeface="Calibri" panose="020F0502020204030204" pitchFamily="34" charset="0"/>
              </a:rPr>
              <a:t>inspired by the Holy Spirit</a:t>
            </a:r>
            <a:r>
              <a:rPr lang="en-US" sz="3600" b="1" dirty="0">
                <a:latin typeface="Calibri" panose="020F0502020204030204" pitchFamily="34" charset="0"/>
              </a:rPr>
              <a:t>, i.e., the Gospels and Epistles, and the law and the prophets, </a:t>
            </a:r>
            <a:r>
              <a:rPr lang="en-US" sz="3600" b="1" u="sng" dirty="0">
                <a:latin typeface="Calibri" panose="020F0502020204030204" pitchFamily="34" charset="0"/>
              </a:rPr>
              <a:t>according to the declaration of Christ Himself</a:t>
            </a:r>
            <a:r>
              <a:rPr lang="en-US" sz="3600" b="1" dirty="0">
                <a:latin typeface="Calibri" panose="020F0502020204030204" pitchFamily="34" charset="0"/>
              </a:rPr>
              <a:t>.”</a:t>
            </a:r>
          </a:p>
        </p:txBody>
      </p:sp>
    </p:spTree>
    <p:extLst>
      <p:ext uri="{BB962C8B-B14F-4D97-AF65-F5344CB8AC3E}">
        <p14:creationId xmlns:p14="http://schemas.microsoft.com/office/powerpoint/2010/main" val="1665961393"/>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6093976"/>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Why</a:t>
            </a:r>
            <a:r>
              <a:rPr lang="en-US" sz="4000" b="1" dirty="0" smtClean="0">
                <a:latin typeface="Papyrus" panose="03070502060502030205" pitchFamily="66" charset="0"/>
                <a:cs typeface="JasmineUPC" panose="02020603050405020304" pitchFamily="18" charset="-34"/>
              </a:rPr>
              <a:t> </a:t>
            </a:r>
            <a:r>
              <a:rPr lang="en-US" sz="4000" b="1" dirty="0">
                <a:latin typeface="Papyrus" panose="03070502060502030205" pitchFamily="66" charset="0"/>
                <a:cs typeface="JasmineUPC" panose="02020603050405020304" pitchFamily="18" charset="-34"/>
              </a:rPr>
              <a:t>we believe…</a:t>
            </a:r>
          </a:p>
          <a:p>
            <a:pPr lvl="0"/>
            <a:endParaRPr lang="en-US" sz="1000" b="1" dirty="0" smtClean="0">
              <a:latin typeface="Calibri" panose="020F0502020204030204" pitchFamily="34" charset="0"/>
            </a:endParaRPr>
          </a:p>
          <a:p>
            <a:pPr lvl="0"/>
            <a:r>
              <a:rPr lang="en-US" sz="3600" b="1" dirty="0" smtClean="0">
                <a:solidFill>
                  <a:schemeClr val="accent2">
                    <a:lumMod val="75000"/>
                  </a:schemeClr>
                </a:solidFill>
                <a:latin typeface="Calibri" panose="020F0502020204030204" pitchFamily="34" charset="0"/>
              </a:rPr>
              <a:t>1. Church tradition extending back to apostles</a:t>
            </a:r>
          </a:p>
          <a:p>
            <a:pPr lvl="0"/>
            <a:r>
              <a:rPr lang="en-US" sz="3600" b="1" dirty="0" smtClean="0">
                <a:solidFill>
                  <a:schemeClr val="accent2">
                    <a:lumMod val="75000"/>
                  </a:schemeClr>
                </a:solidFill>
                <a:latin typeface="Calibri" panose="020F0502020204030204" pitchFamily="34" charset="0"/>
              </a:rPr>
              <a:t>2. Experience</a:t>
            </a:r>
          </a:p>
          <a:p>
            <a:pPr lvl="0"/>
            <a:endParaRPr lang="en-US" sz="1600" b="1" dirty="0" smtClean="0">
              <a:latin typeface="Calibri" panose="020F0502020204030204" pitchFamily="34" charset="0"/>
            </a:endParaRPr>
          </a:p>
          <a:p>
            <a:pPr lvl="0"/>
            <a:r>
              <a:rPr lang="en-US" sz="3600" b="1" dirty="0">
                <a:latin typeface="Calibri" panose="020F0502020204030204" pitchFamily="34" charset="0"/>
              </a:rPr>
              <a:t>1 John 2.27 NLT:  “But you have received the Holy Spirit, and he lives within you, so you don't need anyone to teach you what is true. For the Spirit teaches you everything you need to know, and what he teaches is true-- it is not a lie. So just as he has taught you, remain in fellowship with Christ.” </a:t>
            </a:r>
          </a:p>
        </p:txBody>
      </p:sp>
    </p:spTree>
    <p:extLst>
      <p:ext uri="{BB962C8B-B14F-4D97-AF65-F5344CB8AC3E}">
        <p14:creationId xmlns:p14="http://schemas.microsoft.com/office/powerpoint/2010/main" val="1217503010"/>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6955750"/>
          </a:xfrm>
          <a:prstGeom prst="rect">
            <a:avLst/>
          </a:prstGeom>
          <a:noFill/>
        </p:spPr>
        <p:txBody>
          <a:bodyPr wrap="square" rtlCol="0">
            <a:spAutoFit/>
          </a:bodyPr>
          <a:lstStyle/>
          <a:p>
            <a:r>
              <a:rPr lang="en-US" sz="4000" b="1" dirty="0">
                <a:latin typeface="Papyrus" panose="03070502060502030205" pitchFamily="66" charset="0"/>
                <a:cs typeface="JasmineUPC" panose="02020603050405020304" pitchFamily="18" charset="-34"/>
              </a:rPr>
              <a:t>Inspiration:  </a:t>
            </a:r>
            <a:r>
              <a:rPr lang="en-US" sz="4000" b="1" u="sng" dirty="0" smtClean="0">
                <a:latin typeface="Papyrus" panose="03070502060502030205" pitchFamily="66" charset="0"/>
                <a:cs typeface="JasmineUPC" panose="02020603050405020304" pitchFamily="18" charset="-34"/>
              </a:rPr>
              <a:t>Why</a:t>
            </a:r>
            <a:r>
              <a:rPr lang="en-US" sz="4000" b="1" dirty="0" smtClean="0">
                <a:latin typeface="Papyrus" panose="03070502060502030205" pitchFamily="66" charset="0"/>
                <a:cs typeface="JasmineUPC" panose="02020603050405020304" pitchFamily="18" charset="-34"/>
              </a:rPr>
              <a:t> </a:t>
            </a:r>
            <a:r>
              <a:rPr lang="en-US" sz="4000" b="1" dirty="0">
                <a:latin typeface="Papyrus" panose="03070502060502030205" pitchFamily="66" charset="0"/>
                <a:cs typeface="JasmineUPC" panose="02020603050405020304" pitchFamily="18" charset="-34"/>
              </a:rPr>
              <a:t>we believe…</a:t>
            </a:r>
          </a:p>
          <a:p>
            <a:pPr lvl="0"/>
            <a:endParaRPr lang="en-US" sz="1000" b="1" dirty="0" smtClean="0">
              <a:latin typeface="Calibri" panose="020F0502020204030204" pitchFamily="34" charset="0"/>
            </a:endParaRPr>
          </a:p>
          <a:p>
            <a:pPr lvl="0"/>
            <a:r>
              <a:rPr lang="en-US" sz="3600" b="1" dirty="0" smtClean="0">
                <a:solidFill>
                  <a:schemeClr val="accent2">
                    <a:lumMod val="75000"/>
                  </a:schemeClr>
                </a:solidFill>
                <a:latin typeface="Calibri" panose="020F0502020204030204" pitchFamily="34" charset="0"/>
              </a:rPr>
              <a:t>1. Church tradition extending back to apostles</a:t>
            </a:r>
          </a:p>
          <a:p>
            <a:pPr lvl="0"/>
            <a:r>
              <a:rPr lang="en-US" sz="3600" b="1" dirty="0" smtClean="0">
                <a:solidFill>
                  <a:schemeClr val="accent2">
                    <a:lumMod val="75000"/>
                  </a:schemeClr>
                </a:solidFill>
                <a:latin typeface="Calibri" panose="020F0502020204030204" pitchFamily="34" charset="0"/>
              </a:rPr>
              <a:t>2. Experience</a:t>
            </a:r>
          </a:p>
          <a:p>
            <a:pPr lvl="0"/>
            <a:r>
              <a:rPr lang="en-US" sz="3600" b="1" dirty="0" smtClean="0">
                <a:solidFill>
                  <a:schemeClr val="accent2">
                    <a:lumMod val="75000"/>
                  </a:schemeClr>
                </a:solidFill>
                <a:latin typeface="Calibri" panose="020F0502020204030204" pitchFamily="34" charset="0"/>
              </a:rPr>
              <a:t>3. Reason</a:t>
            </a:r>
          </a:p>
          <a:p>
            <a:pPr lvl="0"/>
            <a:endParaRPr lang="en-US" sz="1600" b="1" dirty="0" smtClean="0">
              <a:latin typeface="Calibri" panose="020F0502020204030204" pitchFamily="34" charset="0"/>
            </a:endParaRPr>
          </a:p>
          <a:p>
            <a:pPr lvl="0"/>
            <a:r>
              <a:rPr lang="en-US" sz="3600" b="1" dirty="0" smtClean="0">
                <a:latin typeface="Calibri" panose="020F0502020204030204" pitchFamily="34" charset="0"/>
              </a:rPr>
              <a:t>Greg </a:t>
            </a:r>
            <a:r>
              <a:rPr lang="en-US" sz="3600" b="1" dirty="0" err="1" smtClean="0">
                <a:latin typeface="Calibri" panose="020F0502020204030204" pitchFamily="34" charset="0"/>
              </a:rPr>
              <a:t>Bahnsen</a:t>
            </a:r>
            <a:r>
              <a:rPr lang="en-US" sz="3600" b="1" dirty="0" smtClean="0">
                <a:latin typeface="Calibri" panose="020F0502020204030204" pitchFamily="34" charset="0"/>
              </a:rPr>
              <a:t>: </a:t>
            </a:r>
            <a:r>
              <a:rPr lang="en-US" sz="3600" b="1" dirty="0">
                <a:latin typeface="Calibri" panose="020F0502020204030204" pitchFamily="34" charset="0"/>
              </a:rPr>
              <a:t>“If we do not assume that God has spoken clearly and given us an adequate means of learning what He has actually said, then the entire story of the Bible and its portrayal of the plan of God for man’s salvation makes no sense whatever</a:t>
            </a:r>
            <a:r>
              <a:rPr lang="en-US" sz="3600" b="1" dirty="0" smtClean="0">
                <a:latin typeface="Calibri" panose="020F0502020204030204" pitchFamily="34" charset="0"/>
              </a:rPr>
              <a:t>.”</a:t>
            </a:r>
          </a:p>
          <a:p>
            <a:pPr lvl="0"/>
            <a:endParaRPr lang="en-US" sz="1600" dirty="0" smtClean="0">
              <a:latin typeface="Calibri" panose="020F0502020204030204" pitchFamily="34" charset="0"/>
            </a:endParaRPr>
          </a:p>
          <a:p>
            <a:pPr lvl="0"/>
            <a:r>
              <a:rPr lang="en-US" dirty="0" smtClean="0">
                <a:latin typeface="Calibri" panose="020F0502020204030204" pitchFamily="34" charset="0"/>
              </a:rPr>
              <a:t>Greg </a:t>
            </a:r>
            <a:r>
              <a:rPr lang="en-US" dirty="0">
                <a:latin typeface="Calibri" panose="020F0502020204030204" pitchFamily="34" charset="0"/>
              </a:rPr>
              <a:t>L. </a:t>
            </a:r>
            <a:r>
              <a:rPr lang="en-US" dirty="0" err="1">
                <a:latin typeface="Calibri" panose="020F0502020204030204" pitchFamily="34" charset="0"/>
              </a:rPr>
              <a:t>Bahnsen</a:t>
            </a:r>
            <a:r>
              <a:rPr lang="en-US" dirty="0">
                <a:latin typeface="Calibri" panose="020F0502020204030204" pitchFamily="34" charset="0"/>
              </a:rPr>
              <a:t>, “The Inerrancy of the </a:t>
            </a:r>
            <a:r>
              <a:rPr lang="en-US" dirty="0" err="1">
                <a:latin typeface="Calibri" panose="020F0502020204030204" pitchFamily="34" charset="0"/>
              </a:rPr>
              <a:t>Autographa</a:t>
            </a:r>
            <a:r>
              <a:rPr lang="en-US" dirty="0">
                <a:latin typeface="Calibri" panose="020F0502020204030204" pitchFamily="34" charset="0"/>
              </a:rPr>
              <a:t>,” in </a:t>
            </a:r>
            <a:r>
              <a:rPr lang="en-US" i="1" dirty="0">
                <a:latin typeface="Calibri" panose="020F0502020204030204" pitchFamily="34" charset="0"/>
              </a:rPr>
              <a:t>Inerrancy</a:t>
            </a:r>
            <a:r>
              <a:rPr lang="en-US" dirty="0">
                <a:latin typeface="Calibri" panose="020F0502020204030204" pitchFamily="34" charset="0"/>
              </a:rPr>
              <a:t>,  ed. Norman L. </a:t>
            </a:r>
            <a:r>
              <a:rPr lang="en-US" dirty="0" err="1">
                <a:latin typeface="Calibri" panose="020F0502020204030204" pitchFamily="34" charset="0"/>
              </a:rPr>
              <a:t>Geisler</a:t>
            </a:r>
            <a:r>
              <a:rPr lang="en-US" dirty="0">
                <a:latin typeface="Calibri" panose="020F0502020204030204" pitchFamily="34" charset="0"/>
              </a:rPr>
              <a:t>, 151-193 [Grand Rapids, MI:  Zondervan Publishing House; 1980], 185</a:t>
            </a:r>
            <a:endParaRPr lang="en-US" b="1" dirty="0">
              <a:latin typeface="Calibri" panose="020F0502020204030204" pitchFamily="34" charset="0"/>
            </a:endParaRPr>
          </a:p>
        </p:txBody>
      </p:sp>
    </p:spTree>
    <p:extLst>
      <p:ext uri="{BB962C8B-B14F-4D97-AF65-F5344CB8AC3E}">
        <p14:creationId xmlns:p14="http://schemas.microsoft.com/office/powerpoint/2010/main" val="148786371"/>
      </p:ext>
    </p:extLst>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1086</TotalTime>
  <Words>1340</Words>
  <Application>Microsoft Office PowerPoint</Application>
  <PresentationFormat>On-screen Show (4:3)</PresentationFormat>
  <Paragraphs>146</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JasmineUPC</vt:lpstr>
      <vt:lpstr>Papyrus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25</cp:revision>
  <dcterms:created xsi:type="dcterms:W3CDTF">2013-10-11T15:27:54Z</dcterms:created>
  <dcterms:modified xsi:type="dcterms:W3CDTF">2013-10-25T13:55:35Z</dcterms:modified>
</cp:coreProperties>
</file>